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56" r:id="rId7"/>
    <p:sldId id="265" r:id="rId8"/>
    <p:sldId id="266" r:id="rId9"/>
    <p:sldId id="273" r:id="rId10"/>
    <p:sldId id="274" r:id="rId11"/>
    <p:sldId id="275" r:id="rId12"/>
    <p:sldId id="276" r:id="rId13"/>
    <p:sldId id="277" r:id="rId14"/>
    <p:sldId id="278" r:id="rId15"/>
    <p:sldId id="279" r:id="rId16"/>
    <p:sldId id="280" r:id="rId17"/>
    <p:sldId id="281" r:id="rId18"/>
    <p:sldId id="282" r:id="rId19"/>
    <p:sldId id="283" r:id="rId20"/>
    <p:sldId id="267" r:id="rId21"/>
    <p:sldId id="284" r:id="rId22"/>
    <p:sldId id="263" r:id="rId23"/>
    <p:sldId id="285" r:id="rId24"/>
    <p:sldId id="286" r:id="rId25"/>
    <p:sldId id="268" r:id="rId26"/>
    <p:sldId id="269" r:id="rId27"/>
    <p:sldId id="287" r:id="rId28"/>
    <p:sldId id="270" r:id="rId29"/>
    <p:sldId id="271" r:id="rId30"/>
    <p:sldId id="272" r:id="rId31"/>
    <p:sldId id="288" r:id="rId32"/>
    <p:sldId id="262"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33CC"/>
    <a:srgbClr val="009900"/>
    <a:srgbClr val="78B64A"/>
    <a:srgbClr val="0066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D9731-CD35-443D-ADBE-2CEDEA7EC9E1}"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DF453-BC4A-49B1-AFDF-BCDFE0CDE1A0}" type="slidenum">
              <a:rPr lang="en-US" smtClean="0"/>
              <a:t>‹#›</a:t>
            </a:fld>
            <a:endParaRPr lang="en-US"/>
          </a:p>
        </p:txBody>
      </p:sp>
    </p:spTree>
    <p:extLst>
      <p:ext uri="{BB962C8B-B14F-4D97-AF65-F5344CB8AC3E}">
        <p14:creationId xmlns:p14="http://schemas.microsoft.com/office/powerpoint/2010/main" val="400286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89EF6-635B-4A20-8DB4-51E6B5E53FE7}" type="slidenum">
              <a:rPr lang="en-US" smtClean="0"/>
              <a:t>10</a:t>
            </a:fld>
            <a:endParaRPr lang="en-US"/>
          </a:p>
        </p:txBody>
      </p:sp>
    </p:spTree>
    <p:extLst>
      <p:ext uri="{BB962C8B-B14F-4D97-AF65-F5344CB8AC3E}">
        <p14:creationId xmlns:p14="http://schemas.microsoft.com/office/powerpoint/2010/main" val="38119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89EF6-635B-4A20-8DB4-51E6B5E53FE7}" type="slidenum">
              <a:rPr lang="en-US" smtClean="0"/>
              <a:t>17</a:t>
            </a:fld>
            <a:endParaRPr lang="en-US"/>
          </a:p>
        </p:txBody>
      </p:sp>
    </p:spTree>
    <p:extLst>
      <p:ext uri="{BB962C8B-B14F-4D97-AF65-F5344CB8AC3E}">
        <p14:creationId xmlns:p14="http://schemas.microsoft.com/office/powerpoint/2010/main" val="342592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89EF6-635B-4A20-8DB4-51E6B5E53FE7}" type="slidenum">
              <a:rPr lang="en-US" smtClean="0"/>
              <a:t>27</a:t>
            </a:fld>
            <a:endParaRPr lang="en-US"/>
          </a:p>
        </p:txBody>
      </p:sp>
    </p:spTree>
    <p:extLst>
      <p:ext uri="{BB962C8B-B14F-4D97-AF65-F5344CB8AC3E}">
        <p14:creationId xmlns:p14="http://schemas.microsoft.com/office/powerpoint/2010/main" val="11067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B897-A846-427D-8BA1-F728C6542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4CCADC-47EF-49A6-8534-AB95493A2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C1158-450F-4BDB-B09C-162AF024908A}"/>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5" name="Footer Placeholder 4">
            <a:extLst>
              <a:ext uri="{FF2B5EF4-FFF2-40B4-BE49-F238E27FC236}">
                <a16:creationId xmlns:a16="http://schemas.microsoft.com/office/drawing/2014/main" id="{B4281652-2C10-416B-9948-F19F5454C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27289-4063-4C49-B377-7901B7540581}"/>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242164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9CDC-F545-40D6-BAD2-B775CBF424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867E8-0289-4A13-A915-47F030EC9F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E1810-75E2-49C5-B6B7-57F96ECC55F1}"/>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5" name="Footer Placeholder 4">
            <a:extLst>
              <a:ext uri="{FF2B5EF4-FFF2-40B4-BE49-F238E27FC236}">
                <a16:creationId xmlns:a16="http://schemas.microsoft.com/office/drawing/2014/main" id="{7AAC3ED1-7825-4D4D-ACD8-68A3683F5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8D237-6601-4402-9010-DFAE91BAA43C}"/>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221812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FFBB7-12CF-4B71-B9CF-51F524D058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383F89-1CEA-44D3-B8A8-93C0FC5CA7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3E230-42BE-474A-AEAF-18ECBE93C82C}"/>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5" name="Footer Placeholder 4">
            <a:extLst>
              <a:ext uri="{FF2B5EF4-FFF2-40B4-BE49-F238E27FC236}">
                <a16:creationId xmlns:a16="http://schemas.microsoft.com/office/drawing/2014/main" id="{EEBF8194-41E3-42D3-9800-C9DD40F70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5D796-5E90-4703-A059-3BDAA8931896}"/>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109401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8B77-F1DC-48D0-8E3A-0CED1290C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A5783-B0CC-4099-A6DA-27B67B8EF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40916-6C09-4AC6-91C1-87DFEE77188B}"/>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5" name="Footer Placeholder 4">
            <a:extLst>
              <a:ext uri="{FF2B5EF4-FFF2-40B4-BE49-F238E27FC236}">
                <a16:creationId xmlns:a16="http://schemas.microsoft.com/office/drawing/2014/main" id="{75988568-96E3-441E-8D8A-C4A908C0D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98240-5CB7-48B2-9298-E9A4F1D7CABE}"/>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264375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CDDD-B61D-4E01-8ABC-7AF7A13F96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EDB653-AB03-4ED7-AD2D-5475BF0E7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41C71-876C-4A7C-9EDC-E348EC95D3DE}"/>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5" name="Footer Placeholder 4">
            <a:extLst>
              <a:ext uri="{FF2B5EF4-FFF2-40B4-BE49-F238E27FC236}">
                <a16:creationId xmlns:a16="http://schemas.microsoft.com/office/drawing/2014/main" id="{B399CF77-D0A5-4AC5-8FC9-F4BD7E97C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C95F-D8A9-4577-867D-022E2AAA404B}"/>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354928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F4F5-0755-4496-9BA8-8C0C3654B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D05FC-91B6-4708-A147-EF3DD47428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0AA62-0D0B-4A34-A1A1-C8D52347B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997196-25A4-49A1-9E36-A36D168E0DEC}"/>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6" name="Footer Placeholder 5">
            <a:extLst>
              <a:ext uri="{FF2B5EF4-FFF2-40B4-BE49-F238E27FC236}">
                <a16:creationId xmlns:a16="http://schemas.microsoft.com/office/drawing/2014/main" id="{B1DF06FB-C9E4-4FCB-8A40-84825A8FF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4C7BC-B0AB-4153-893D-45D9DCC07BD2}"/>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64780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F7D9-8979-41BA-BEE8-30FEE41B7A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B01930-0DF7-4D83-9857-F7831AC7B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38E289-46DE-42A7-9A1F-4FADFA17F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2A43D-5B0C-47C6-8510-DD25E4B74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F978F-06AE-4B14-A173-610DDCF305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3C836-3C57-42CE-AAFF-E78F4C7C628F}"/>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8" name="Footer Placeholder 7">
            <a:extLst>
              <a:ext uri="{FF2B5EF4-FFF2-40B4-BE49-F238E27FC236}">
                <a16:creationId xmlns:a16="http://schemas.microsoft.com/office/drawing/2014/main" id="{8C003CC0-AC1C-4CEA-91DE-4C24EFBCD9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A3FDD7-F7D2-412E-AC6D-CF2D80C060A8}"/>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213943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ED03-6E62-4FEB-B7FE-D827C0572E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34D6D6-CB15-4941-A8CE-94031400515D}"/>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4" name="Footer Placeholder 3">
            <a:extLst>
              <a:ext uri="{FF2B5EF4-FFF2-40B4-BE49-F238E27FC236}">
                <a16:creationId xmlns:a16="http://schemas.microsoft.com/office/drawing/2014/main" id="{AEA3A0CE-C5F4-48F7-A761-8B05629C5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FE6193-867E-41A6-9193-42AC869089F0}"/>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246336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AC664-D3C0-4945-8853-F6FCB771C8B8}"/>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3" name="Footer Placeholder 2">
            <a:extLst>
              <a:ext uri="{FF2B5EF4-FFF2-40B4-BE49-F238E27FC236}">
                <a16:creationId xmlns:a16="http://schemas.microsoft.com/office/drawing/2014/main" id="{E947D21F-F61E-4390-A313-53FB8B401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7A5F8-90E5-4DE0-A2DC-7B7AD7064D8E}"/>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218239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283D-F3B9-4C9B-A5C3-34EDE9EDE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FB87E-3401-4578-A622-B7A5FD5B0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2B7F4-BABA-47EC-A1F8-D342ACE9A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A7C12-C51A-4B41-B2D1-EF2A48F87B5A}"/>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6" name="Footer Placeholder 5">
            <a:extLst>
              <a:ext uri="{FF2B5EF4-FFF2-40B4-BE49-F238E27FC236}">
                <a16:creationId xmlns:a16="http://schemas.microsoft.com/office/drawing/2014/main" id="{BDFBC432-4F3A-4331-8857-FD5C8B37C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B6126-C411-41D0-B190-F962610DB0EC}"/>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146535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EF6D-68CA-42AE-AB7C-8B922406A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0661E2-7CA0-4E66-89FB-D43FDC6EF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400A19-DB4B-456B-B769-3D41ABDF9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5A189-DB0D-4312-8BBE-A57C3FCA7747}"/>
              </a:ext>
            </a:extLst>
          </p:cNvPr>
          <p:cNvSpPr>
            <a:spLocks noGrp="1"/>
          </p:cNvSpPr>
          <p:nvPr>
            <p:ph type="dt" sz="half" idx="10"/>
          </p:nvPr>
        </p:nvSpPr>
        <p:spPr/>
        <p:txBody>
          <a:bodyPr/>
          <a:lstStyle/>
          <a:p>
            <a:fld id="{0F0461A4-C4C9-4293-882A-C71AE670262F}" type="datetimeFigureOut">
              <a:rPr lang="en-US" smtClean="0"/>
              <a:t>2/23/2023</a:t>
            </a:fld>
            <a:endParaRPr lang="en-US"/>
          </a:p>
        </p:txBody>
      </p:sp>
      <p:sp>
        <p:nvSpPr>
          <p:cNvPr id="6" name="Footer Placeholder 5">
            <a:extLst>
              <a:ext uri="{FF2B5EF4-FFF2-40B4-BE49-F238E27FC236}">
                <a16:creationId xmlns:a16="http://schemas.microsoft.com/office/drawing/2014/main" id="{D5E2F5B4-E660-4381-B582-9017F9BE0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4477B-08B2-452A-9E79-CF187F715704}"/>
              </a:ext>
            </a:extLst>
          </p:cNvPr>
          <p:cNvSpPr>
            <a:spLocks noGrp="1"/>
          </p:cNvSpPr>
          <p:nvPr>
            <p:ph type="sldNum" sz="quarter" idx="12"/>
          </p:nvPr>
        </p:nvSpPr>
        <p:spPr/>
        <p:txBody>
          <a:bodyPr/>
          <a:lstStyle/>
          <a:p>
            <a:fld id="{12142A67-3D24-4CAA-9DDB-47154619C000}" type="slidenum">
              <a:rPr lang="en-US" smtClean="0"/>
              <a:t>‹#›</a:t>
            </a:fld>
            <a:endParaRPr lang="en-US"/>
          </a:p>
        </p:txBody>
      </p:sp>
    </p:spTree>
    <p:extLst>
      <p:ext uri="{BB962C8B-B14F-4D97-AF65-F5344CB8AC3E}">
        <p14:creationId xmlns:p14="http://schemas.microsoft.com/office/powerpoint/2010/main" val="160878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CC218-119A-489D-AED0-016972D50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178D2E-3288-4A1B-AF69-2F178A21B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C9EE4-9CA9-4434-9BDF-48C041421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461A4-C4C9-4293-882A-C71AE670262F}" type="datetimeFigureOut">
              <a:rPr lang="en-US" smtClean="0"/>
              <a:t>2/23/2023</a:t>
            </a:fld>
            <a:endParaRPr lang="en-US"/>
          </a:p>
        </p:txBody>
      </p:sp>
      <p:sp>
        <p:nvSpPr>
          <p:cNvPr id="5" name="Footer Placeholder 4">
            <a:extLst>
              <a:ext uri="{FF2B5EF4-FFF2-40B4-BE49-F238E27FC236}">
                <a16:creationId xmlns:a16="http://schemas.microsoft.com/office/drawing/2014/main" id="{EAAFCDBF-1A11-4ECE-BDA9-E5270CB1A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76A1D4-48E6-4409-A740-3BDBBE874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42A67-3D24-4CAA-9DDB-47154619C000}" type="slidenum">
              <a:rPr lang="en-US" smtClean="0"/>
              <a:t>‹#›</a:t>
            </a:fld>
            <a:endParaRPr lang="en-US"/>
          </a:p>
        </p:txBody>
      </p:sp>
    </p:spTree>
    <p:extLst>
      <p:ext uri="{BB962C8B-B14F-4D97-AF65-F5344CB8AC3E}">
        <p14:creationId xmlns:p14="http://schemas.microsoft.com/office/powerpoint/2010/main" val="425598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749BC1B-F965-413C-AC21-CAEF06043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9FADC9D7-9804-408C-A881-062CEF998A2A}"/>
              </a:ext>
            </a:extLst>
          </p:cNvPr>
          <p:cNvSpPr txBox="1"/>
          <p:nvPr/>
        </p:nvSpPr>
        <p:spPr>
          <a:xfrm>
            <a:off x="590198" y="4429961"/>
            <a:ext cx="5334930" cy="207989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cap="all" dirty="0">
                <a:solidFill>
                  <a:schemeClr val="accent4"/>
                </a:solidFill>
                <a:latin typeface="Arial Black" panose="020B0A04020102020204" pitchFamily="34" charset="0"/>
                <a:ea typeface="+mj-ea"/>
                <a:cs typeface="+mj-cs"/>
              </a:rPr>
              <a:t>General Session 2</a:t>
            </a:r>
          </a:p>
        </p:txBody>
      </p:sp>
      <p:sp>
        <p:nvSpPr>
          <p:cNvPr id="1033" name="Oval 1032">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pic>
        <p:nvPicPr>
          <p:cNvPr id="8" name="Picture 7" descr="A picture containing text, transport, wheel, gear&#10;&#10;Description automatically generated">
            <a:extLst>
              <a:ext uri="{FF2B5EF4-FFF2-40B4-BE49-F238E27FC236}">
                <a16:creationId xmlns:a16="http://schemas.microsoft.com/office/drawing/2014/main" id="{55C85ACE-7692-4CA1-9914-D2F0A36F2A3D}"/>
              </a:ext>
            </a:extLst>
          </p:cNvPr>
          <p:cNvPicPr>
            <a:picLocks noChangeAspect="1"/>
          </p:cNvPicPr>
          <p:nvPr/>
        </p:nvPicPr>
        <p:blipFill rotWithShape="1">
          <a:blip r:embed="rId2">
            <a:extLst>
              <a:ext uri="{28A0092B-C50C-407E-A947-70E740481C1C}">
                <a14:useLocalDpi xmlns:a14="http://schemas.microsoft.com/office/drawing/2010/main" val="0"/>
              </a:ext>
            </a:extLst>
          </a:blip>
          <a:srcRect r="-6" b="-6"/>
          <a:stretch/>
        </p:blipFill>
        <p:spPr>
          <a:xfrm>
            <a:off x="4560100" y="1031339"/>
            <a:ext cx="1403531" cy="1403531"/>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cxnSp>
        <p:nvCxnSpPr>
          <p:cNvPr id="1037" name="Straight Connector 1036">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1039" name="Freeform: Shape 1038">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50037"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1043" name="Freeform: Shape 1042">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pic>
        <p:nvPicPr>
          <p:cNvPr id="9" name="Picture 8" descr="Text">
            <a:extLst>
              <a:ext uri="{FF2B5EF4-FFF2-40B4-BE49-F238E27FC236}">
                <a16:creationId xmlns:a16="http://schemas.microsoft.com/office/drawing/2014/main" id="{0753C95C-C51C-B3C7-4A76-FB4BD22CF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79" y="2637116"/>
            <a:ext cx="5220367" cy="1932333"/>
          </a:xfrm>
          <a:prstGeom prst="rect">
            <a:avLst/>
          </a:prstGeom>
          <a:ln w="76200">
            <a:solidFill>
              <a:schemeClr val="accent4"/>
            </a:solidFill>
          </a:ln>
        </p:spPr>
      </p:pic>
      <p:pic>
        <p:nvPicPr>
          <p:cNvPr id="11" name="Picture 10" descr="Logo&#10;&#10;Description automatically generated">
            <a:extLst>
              <a:ext uri="{FF2B5EF4-FFF2-40B4-BE49-F238E27FC236}">
                <a16:creationId xmlns:a16="http://schemas.microsoft.com/office/drawing/2014/main" id="{C9BD4287-4E54-85CB-74A1-5C34C9F2381E}"/>
              </a:ext>
            </a:extLst>
          </p:cNvPr>
          <p:cNvPicPr>
            <a:picLocks noChangeAspect="1"/>
          </p:cNvPicPr>
          <p:nvPr/>
        </p:nvPicPr>
        <p:blipFill rotWithShape="1">
          <a:blip r:embed="rId4">
            <a:extLst>
              <a:ext uri="{28A0092B-C50C-407E-A947-70E740481C1C}">
                <a14:useLocalDpi xmlns:a14="http://schemas.microsoft.com/office/drawing/2010/main" val="0"/>
              </a:ext>
            </a:extLst>
          </a:blip>
          <a:srcRect l="18268" t="9950" r="23643" b="8668"/>
          <a:stretch/>
        </p:blipFill>
        <p:spPr>
          <a:xfrm>
            <a:off x="5662961" y="1497468"/>
            <a:ext cx="2875221" cy="3457639"/>
          </a:xfrm>
          <a:prstGeom prst="rect">
            <a:avLst/>
          </a:prstGeom>
        </p:spPr>
      </p:pic>
    </p:spTree>
    <p:extLst>
      <p:ext uri="{BB962C8B-B14F-4D97-AF65-F5344CB8AC3E}">
        <p14:creationId xmlns:p14="http://schemas.microsoft.com/office/powerpoint/2010/main" val="377739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4AC54-5FB5-5616-CAE0-FEC458685067}"/>
              </a:ext>
            </a:extLst>
          </p:cNvPr>
          <p:cNvPicPr>
            <a:picLocks noChangeAspect="1"/>
          </p:cNvPicPr>
          <p:nvPr/>
        </p:nvPicPr>
        <p:blipFill>
          <a:blip r:embed="rId3"/>
          <a:stretch>
            <a:fillRect/>
          </a:stretch>
        </p:blipFill>
        <p:spPr>
          <a:xfrm>
            <a:off x="118412" y="907671"/>
            <a:ext cx="12087388" cy="5098424"/>
          </a:xfrm>
          <a:prstGeom prst="rect">
            <a:avLst/>
          </a:prstGeom>
        </p:spPr>
      </p:pic>
      <p:sp>
        <p:nvSpPr>
          <p:cNvPr id="4" name="Slide Number Placeholder 3">
            <a:extLst>
              <a:ext uri="{FF2B5EF4-FFF2-40B4-BE49-F238E27FC236}">
                <a16:creationId xmlns:a16="http://schemas.microsoft.com/office/drawing/2014/main" id="{D2B03B7F-38D2-84C9-C121-7CA29C269B77}"/>
              </a:ext>
            </a:extLst>
          </p:cNvPr>
          <p:cNvSpPr>
            <a:spLocks noGrp="1"/>
          </p:cNvSpPr>
          <p:nvPr>
            <p:ph type="sldNum" sz="quarter" idx="12"/>
          </p:nvPr>
        </p:nvSpPr>
        <p:spPr/>
        <p:txBody>
          <a:bodyPr/>
          <a:lstStyle/>
          <a:p>
            <a:fld id="{48EB00E4-A5F4-4CE3-9C67-2858F55227A0}" type="slidenum">
              <a:rPr lang="en-US" smtClean="0"/>
              <a:t>10</a:t>
            </a:fld>
            <a:endParaRPr lang="en-US"/>
          </a:p>
        </p:txBody>
      </p:sp>
    </p:spTree>
    <p:extLst>
      <p:ext uri="{BB962C8B-B14F-4D97-AF65-F5344CB8AC3E}">
        <p14:creationId xmlns:p14="http://schemas.microsoft.com/office/powerpoint/2010/main" val="108346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FA13-B18A-DD0A-9E68-49199E217AB8}"/>
              </a:ext>
            </a:extLst>
          </p:cNvPr>
          <p:cNvSpPr>
            <a:spLocks noGrp="1"/>
          </p:cNvSpPr>
          <p:nvPr>
            <p:ph type="title"/>
          </p:nvPr>
        </p:nvSpPr>
        <p:spPr/>
        <p:txBody>
          <a:bodyPr/>
          <a:lstStyle/>
          <a:p>
            <a:pPr algn="ctr"/>
            <a:r>
              <a:rPr lang="en-US" dirty="0"/>
              <a:t>Transition to Democracy is Gradual</a:t>
            </a:r>
          </a:p>
        </p:txBody>
      </p:sp>
      <p:sp>
        <p:nvSpPr>
          <p:cNvPr id="3" name="Content Placeholder 2">
            <a:extLst>
              <a:ext uri="{FF2B5EF4-FFF2-40B4-BE49-F238E27FC236}">
                <a16:creationId xmlns:a16="http://schemas.microsoft.com/office/drawing/2014/main" id="{78F1CBBF-015E-22E1-056C-80E51DA9C0BD}"/>
              </a:ext>
            </a:extLst>
          </p:cNvPr>
          <p:cNvSpPr>
            <a:spLocks noGrp="1"/>
          </p:cNvSpPr>
          <p:nvPr>
            <p:ph idx="1"/>
          </p:nvPr>
        </p:nvSpPr>
        <p:spPr/>
        <p:txBody>
          <a:bodyPr/>
          <a:lstStyle/>
          <a:p>
            <a:r>
              <a:rPr lang="en-US" dirty="0"/>
              <a:t>Transition from authoritarianism to democracy typically takes more than 25 years.</a:t>
            </a:r>
          </a:p>
          <a:p>
            <a:r>
              <a:rPr lang="en-US" dirty="0"/>
              <a:t>This is the time it takes to educate a new generation of leaders.</a:t>
            </a:r>
          </a:p>
        </p:txBody>
      </p:sp>
      <p:sp>
        <p:nvSpPr>
          <p:cNvPr id="4" name="Slide Number Placeholder 3">
            <a:extLst>
              <a:ext uri="{FF2B5EF4-FFF2-40B4-BE49-F238E27FC236}">
                <a16:creationId xmlns:a16="http://schemas.microsoft.com/office/drawing/2014/main" id="{22D94113-44B6-C7E3-EC5F-614446793C7C}"/>
              </a:ext>
            </a:extLst>
          </p:cNvPr>
          <p:cNvSpPr>
            <a:spLocks noGrp="1"/>
          </p:cNvSpPr>
          <p:nvPr>
            <p:ph type="sldNum" sz="quarter" idx="12"/>
          </p:nvPr>
        </p:nvSpPr>
        <p:spPr/>
        <p:txBody>
          <a:bodyPr/>
          <a:lstStyle/>
          <a:p>
            <a:fld id="{48EB00E4-A5F4-4CE3-9C67-2858F55227A0}" type="slidenum">
              <a:rPr lang="en-US" smtClean="0"/>
              <a:t>11</a:t>
            </a:fld>
            <a:endParaRPr lang="en-US"/>
          </a:p>
        </p:txBody>
      </p:sp>
    </p:spTree>
    <p:extLst>
      <p:ext uri="{BB962C8B-B14F-4D97-AF65-F5344CB8AC3E}">
        <p14:creationId xmlns:p14="http://schemas.microsoft.com/office/powerpoint/2010/main" val="248499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F3EA-288E-92E6-6A92-37873D6D5BE9}"/>
              </a:ext>
            </a:extLst>
          </p:cNvPr>
          <p:cNvSpPr>
            <a:spLocks noGrp="1"/>
          </p:cNvSpPr>
          <p:nvPr>
            <p:ph type="title"/>
          </p:nvPr>
        </p:nvSpPr>
        <p:spPr/>
        <p:txBody>
          <a:bodyPr/>
          <a:lstStyle/>
          <a:p>
            <a:pPr algn="ctr"/>
            <a:r>
              <a:rPr lang="en-US" dirty="0"/>
              <a:t>Countries Where I Have Helped Develop Higher Education</a:t>
            </a:r>
          </a:p>
        </p:txBody>
      </p:sp>
      <p:sp>
        <p:nvSpPr>
          <p:cNvPr id="3" name="Content Placeholder 2">
            <a:extLst>
              <a:ext uri="{FF2B5EF4-FFF2-40B4-BE49-F238E27FC236}">
                <a16:creationId xmlns:a16="http://schemas.microsoft.com/office/drawing/2014/main" id="{D43F30A3-EEB6-B801-A725-62AB56A41376}"/>
              </a:ext>
            </a:extLst>
          </p:cNvPr>
          <p:cNvSpPr>
            <a:spLocks noGrp="1"/>
          </p:cNvSpPr>
          <p:nvPr>
            <p:ph sz="half" idx="1"/>
          </p:nvPr>
        </p:nvSpPr>
        <p:spPr>
          <a:xfrm>
            <a:off x="838200" y="1825624"/>
            <a:ext cx="5181600" cy="4765675"/>
          </a:xfrm>
        </p:spPr>
        <p:txBody>
          <a:bodyPr>
            <a:normAutofit fontScale="77500" lnSpcReduction="20000"/>
          </a:bodyPr>
          <a:lstStyle/>
          <a:p>
            <a:r>
              <a:rPr lang="en-US" dirty="0"/>
              <a:t>Afghanistan</a:t>
            </a:r>
          </a:p>
          <a:p>
            <a:r>
              <a:rPr lang="en-US" dirty="0"/>
              <a:t>Tajikistan</a:t>
            </a:r>
          </a:p>
          <a:p>
            <a:r>
              <a:rPr lang="en-US" dirty="0"/>
              <a:t>Uzbekistan</a:t>
            </a:r>
          </a:p>
          <a:p>
            <a:r>
              <a:rPr lang="en-US" dirty="0"/>
              <a:t>Russia</a:t>
            </a:r>
          </a:p>
          <a:p>
            <a:r>
              <a:rPr lang="en-US" dirty="0"/>
              <a:t>China</a:t>
            </a:r>
          </a:p>
          <a:p>
            <a:r>
              <a:rPr lang="en-US" dirty="0"/>
              <a:t>Mongolia</a:t>
            </a:r>
          </a:p>
          <a:p>
            <a:r>
              <a:rPr lang="en-US" dirty="0"/>
              <a:t>Cambodia</a:t>
            </a:r>
          </a:p>
          <a:p>
            <a:r>
              <a:rPr lang="en-US" dirty="0"/>
              <a:t>Vietnam</a:t>
            </a:r>
          </a:p>
          <a:p>
            <a:r>
              <a:rPr lang="en-US" dirty="0"/>
              <a:t>Thailand</a:t>
            </a:r>
          </a:p>
          <a:p>
            <a:r>
              <a:rPr lang="en-US" dirty="0"/>
              <a:t>Myanmar</a:t>
            </a:r>
          </a:p>
          <a:p>
            <a:r>
              <a:rPr lang="en-US" dirty="0"/>
              <a:t>Bangladesh</a:t>
            </a:r>
          </a:p>
          <a:p>
            <a:r>
              <a:rPr lang="en-US" dirty="0"/>
              <a:t>Indonesia</a:t>
            </a:r>
          </a:p>
          <a:p>
            <a:endParaRPr lang="en-US" dirty="0"/>
          </a:p>
          <a:p>
            <a:endParaRPr lang="en-US" dirty="0"/>
          </a:p>
        </p:txBody>
      </p:sp>
      <p:sp>
        <p:nvSpPr>
          <p:cNvPr id="4" name="Content Placeholder 3">
            <a:extLst>
              <a:ext uri="{FF2B5EF4-FFF2-40B4-BE49-F238E27FC236}">
                <a16:creationId xmlns:a16="http://schemas.microsoft.com/office/drawing/2014/main" id="{FED435E8-4A39-EA7E-91DB-C657D62ADE0B}"/>
              </a:ext>
            </a:extLst>
          </p:cNvPr>
          <p:cNvSpPr>
            <a:spLocks noGrp="1"/>
          </p:cNvSpPr>
          <p:nvPr>
            <p:ph sz="half" idx="2"/>
          </p:nvPr>
        </p:nvSpPr>
        <p:spPr>
          <a:xfrm>
            <a:off x="6172200" y="1825624"/>
            <a:ext cx="5181600" cy="4905375"/>
          </a:xfrm>
        </p:spPr>
        <p:txBody>
          <a:bodyPr>
            <a:normAutofit fontScale="77500" lnSpcReduction="20000"/>
          </a:bodyPr>
          <a:lstStyle/>
          <a:p>
            <a:r>
              <a:rPr lang="en-US" dirty="0"/>
              <a:t>Nepal</a:t>
            </a:r>
          </a:p>
          <a:p>
            <a:r>
              <a:rPr lang="en-US" dirty="0"/>
              <a:t>India</a:t>
            </a:r>
          </a:p>
          <a:p>
            <a:r>
              <a:rPr lang="en-US" dirty="0"/>
              <a:t>Pakistan</a:t>
            </a:r>
          </a:p>
          <a:p>
            <a:r>
              <a:rPr lang="en-US" dirty="0"/>
              <a:t>Costa Rica</a:t>
            </a:r>
          </a:p>
          <a:p>
            <a:r>
              <a:rPr lang="en-US" dirty="0"/>
              <a:t>Iraq</a:t>
            </a:r>
          </a:p>
          <a:p>
            <a:r>
              <a:rPr lang="en-US" dirty="0"/>
              <a:t>Iran</a:t>
            </a:r>
          </a:p>
          <a:p>
            <a:r>
              <a:rPr lang="en-US" dirty="0"/>
              <a:t>Kuwait</a:t>
            </a:r>
          </a:p>
          <a:p>
            <a:r>
              <a:rPr lang="en-US" dirty="0"/>
              <a:t>United Arab Emirates</a:t>
            </a:r>
          </a:p>
          <a:p>
            <a:r>
              <a:rPr lang="en-US" dirty="0"/>
              <a:t>Saudi Arabia</a:t>
            </a:r>
          </a:p>
          <a:p>
            <a:r>
              <a:rPr lang="en-US" dirty="0"/>
              <a:t>Mozambique</a:t>
            </a:r>
          </a:p>
          <a:p>
            <a:r>
              <a:rPr lang="en-US" dirty="0"/>
              <a:t>South Africa</a:t>
            </a:r>
          </a:p>
          <a:p>
            <a:r>
              <a:rPr lang="en-US" dirty="0"/>
              <a:t>Tunisia</a:t>
            </a:r>
          </a:p>
          <a:p>
            <a:r>
              <a:rPr lang="en-US" dirty="0"/>
              <a:t>Libya</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770FF67-5D78-E03E-8E5A-31925704C865}"/>
              </a:ext>
            </a:extLst>
          </p:cNvPr>
          <p:cNvSpPr>
            <a:spLocks noGrp="1"/>
          </p:cNvSpPr>
          <p:nvPr>
            <p:ph type="sldNum" sz="quarter" idx="12"/>
          </p:nvPr>
        </p:nvSpPr>
        <p:spPr/>
        <p:txBody>
          <a:bodyPr/>
          <a:lstStyle/>
          <a:p>
            <a:fld id="{48EB00E4-A5F4-4CE3-9C67-2858F55227A0}" type="slidenum">
              <a:rPr lang="en-US" smtClean="0"/>
              <a:t>12</a:t>
            </a:fld>
            <a:endParaRPr lang="en-US"/>
          </a:p>
        </p:txBody>
      </p:sp>
    </p:spTree>
    <p:extLst>
      <p:ext uri="{BB962C8B-B14F-4D97-AF65-F5344CB8AC3E}">
        <p14:creationId xmlns:p14="http://schemas.microsoft.com/office/powerpoint/2010/main" val="195691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8969-1E77-CD79-F5F6-8297F19EA409}"/>
              </a:ext>
            </a:extLst>
          </p:cNvPr>
          <p:cNvSpPr>
            <a:spLocks noGrp="1"/>
          </p:cNvSpPr>
          <p:nvPr>
            <p:ph type="title"/>
          </p:nvPr>
        </p:nvSpPr>
        <p:spPr>
          <a:xfrm>
            <a:off x="158750" y="-1588"/>
            <a:ext cx="11874500" cy="1325563"/>
          </a:xfrm>
        </p:spPr>
        <p:txBody>
          <a:bodyPr>
            <a:normAutofit/>
          </a:bodyPr>
          <a:lstStyle/>
          <a:p>
            <a:pPr algn="ctr"/>
            <a:r>
              <a:rPr lang="en-US" sz="4000" dirty="0"/>
              <a:t>My Efforts to Educate Leaders in Four Developing Countries</a:t>
            </a:r>
          </a:p>
        </p:txBody>
      </p:sp>
      <p:graphicFrame>
        <p:nvGraphicFramePr>
          <p:cNvPr id="4" name="Table 4">
            <a:extLst>
              <a:ext uri="{FF2B5EF4-FFF2-40B4-BE49-F238E27FC236}">
                <a16:creationId xmlns:a16="http://schemas.microsoft.com/office/drawing/2014/main" id="{8961340B-2273-E3B6-E2AD-5E74C3625ACF}"/>
              </a:ext>
            </a:extLst>
          </p:cNvPr>
          <p:cNvGraphicFramePr>
            <a:graphicFrameLocks noGrp="1"/>
          </p:cNvGraphicFramePr>
          <p:nvPr>
            <p:ph idx="1"/>
          </p:nvPr>
        </p:nvGraphicFramePr>
        <p:xfrm>
          <a:off x="755650" y="1323975"/>
          <a:ext cx="10515600" cy="375412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352010164"/>
                    </a:ext>
                  </a:extLst>
                </a:gridCol>
                <a:gridCol w="1536700">
                  <a:extLst>
                    <a:ext uri="{9D8B030D-6E8A-4147-A177-3AD203B41FA5}">
                      <a16:colId xmlns:a16="http://schemas.microsoft.com/office/drawing/2014/main" val="2711141806"/>
                    </a:ext>
                  </a:extLst>
                </a:gridCol>
                <a:gridCol w="933450">
                  <a:extLst>
                    <a:ext uri="{9D8B030D-6E8A-4147-A177-3AD203B41FA5}">
                      <a16:colId xmlns:a16="http://schemas.microsoft.com/office/drawing/2014/main" val="2948111981"/>
                    </a:ext>
                  </a:extLst>
                </a:gridCol>
                <a:gridCol w="1016000">
                  <a:extLst>
                    <a:ext uri="{9D8B030D-6E8A-4147-A177-3AD203B41FA5}">
                      <a16:colId xmlns:a16="http://schemas.microsoft.com/office/drawing/2014/main" val="2580819094"/>
                    </a:ext>
                  </a:extLst>
                </a:gridCol>
                <a:gridCol w="1339850">
                  <a:extLst>
                    <a:ext uri="{9D8B030D-6E8A-4147-A177-3AD203B41FA5}">
                      <a16:colId xmlns:a16="http://schemas.microsoft.com/office/drawing/2014/main" val="3966094202"/>
                    </a:ext>
                  </a:extLst>
                </a:gridCol>
                <a:gridCol w="4127500">
                  <a:extLst>
                    <a:ext uri="{9D8B030D-6E8A-4147-A177-3AD203B41FA5}">
                      <a16:colId xmlns:a16="http://schemas.microsoft.com/office/drawing/2014/main" val="1821328218"/>
                    </a:ext>
                  </a:extLst>
                </a:gridCol>
              </a:tblGrid>
              <a:tr h="370840">
                <a:tc>
                  <a:txBody>
                    <a:bodyPr/>
                    <a:lstStyle/>
                    <a:p>
                      <a:r>
                        <a:rPr lang="en-US" dirty="0"/>
                        <a:t>Country</a:t>
                      </a:r>
                    </a:p>
                  </a:txBody>
                  <a:tcPr/>
                </a:tc>
                <a:tc>
                  <a:txBody>
                    <a:bodyPr/>
                    <a:lstStyle/>
                    <a:p>
                      <a:r>
                        <a:rPr lang="en-US" dirty="0"/>
                        <a:t>Total Freedom Score</a:t>
                      </a:r>
                    </a:p>
                  </a:txBody>
                  <a:tcPr/>
                </a:tc>
                <a:tc>
                  <a:txBody>
                    <a:bodyPr/>
                    <a:lstStyle/>
                    <a:p>
                      <a:r>
                        <a:rPr lang="en-US" dirty="0"/>
                        <a:t>Political Rights</a:t>
                      </a:r>
                    </a:p>
                  </a:txBody>
                  <a:tcPr/>
                </a:tc>
                <a:tc>
                  <a:txBody>
                    <a:bodyPr/>
                    <a:lstStyle/>
                    <a:p>
                      <a:r>
                        <a:rPr lang="en-US" dirty="0"/>
                        <a:t>Civil Liberties</a:t>
                      </a:r>
                    </a:p>
                  </a:txBody>
                  <a:tcPr/>
                </a:tc>
                <a:tc>
                  <a:txBody>
                    <a:bodyPr/>
                    <a:lstStyle/>
                    <a:p>
                      <a:r>
                        <a:rPr lang="en-US" dirty="0"/>
                        <a:t>Active Years for Me</a:t>
                      </a:r>
                    </a:p>
                  </a:txBody>
                  <a:tcPr/>
                </a:tc>
                <a:tc>
                  <a:txBody>
                    <a:bodyPr/>
                    <a:lstStyle/>
                    <a:p>
                      <a:r>
                        <a:rPr lang="en-US" dirty="0"/>
                        <a:t>Sponsor</a:t>
                      </a:r>
                    </a:p>
                  </a:txBody>
                  <a:tcPr/>
                </a:tc>
                <a:extLst>
                  <a:ext uri="{0D108BD9-81ED-4DB2-BD59-A6C34878D82A}">
                    <a16:rowId xmlns:a16="http://schemas.microsoft.com/office/drawing/2014/main" val="3981517982"/>
                  </a:ext>
                </a:extLst>
              </a:tr>
              <a:tr h="370840">
                <a:tc>
                  <a:txBody>
                    <a:bodyPr/>
                    <a:lstStyle/>
                    <a:p>
                      <a:r>
                        <a:rPr lang="en-US" dirty="0"/>
                        <a:t>Afghanistan</a:t>
                      </a:r>
                    </a:p>
                  </a:txBody>
                  <a:tcPr/>
                </a:tc>
                <a:tc>
                  <a:txBody>
                    <a:bodyPr/>
                    <a:lstStyle/>
                    <a:p>
                      <a:r>
                        <a:rPr lang="en-US" dirty="0"/>
                        <a:t>10 Not Free</a:t>
                      </a:r>
                    </a:p>
                  </a:txBody>
                  <a:tcPr/>
                </a:tc>
                <a:tc>
                  <a:txBody>
                    <a:bodyPr/>
                    <a:lstStyle/>
                    <a:p>
                      <a:r>
                        <a:rPr lang="en-US" dirty="0"/>
                        <a:t>17</a:t>
                      </a:r>
                    </a:p>
                  </a:txBody>
                  <a:tcPr/>
                </a:tc>
                <a:tc>
                  <a:txBody>
                    <a:bodyPr/>
                    <a:lstStyle/>
                    <a:p>
                      <a:r>
                        <a:rPr lang="en-US" dirty="0"/>
                        <a:t>23</a:t>
                      </a:r>
                    </a:p>
                  </a:txBody>
                  <a:tcPr/>
                </a:tc>
                <a:tc>
                  <a:txBody>
                    <a:bodyPr/>
                    <a:lstStyle/>
                    <a:p>
                      <a:r>
                        <a:rPr lang="en-US" dirty="0"/>
                        <a:t>2006-2019</a:t>
                      </a:r>
                    </a:p>
                  </a:txBody>
                  <a:tcPr/>
                </a:tc>
                <a:tc>
                  <a:txBody>
                    <a:bodyPr/>
                    <a:lstStyle/>
                    <a:p>
                      <a:r>
                        <a:rPr lang="en-US" dirty="0"/>
                        <a:t>World Bank</a:t>
                      </a:r>
                    </a:p>
                    <a:p>
                      <a:r>
                        <a:rPr lang="en-US" dirty="0"/>
                        <a:t>U.S. State Department</a:t>
                      </a:r>
                    </a:p>
                    <a:p>
                      <a:r>
                        <a:rPr lang="en-US" dirty="0"/>
                        <a:t>United States Agency for International Development (USAID)</a:t>
                      </a:r>
                    </a:p>
                  </a:txBody>
                  <a:tcPr/>
                </a:tc>
                <a:extLst>
                  <a:ext uri="{0D108BD9-81ED-4DB2-BD59-A6C34878D82A}">
                    <a16:rowId xmlns:a16="http://schemas.microsoft.com/office/drawing/2014/main" val="1686358892"/>
                  </a:ext>
                </a:extLst>
              </a:tr>
              <a:tr h="370840">
                <a:tc>
                  <a:txBody>
                    <a:bodyPr/>
                    <a:lstStyle/>
                    <a:p>
                      <a:r>
                        <a:rPr lang="en-US" dirty="0"/>
                        <a:t>Iraq</a:t>
                      </a:r>
                    </a:p>
                  </a:txBody>
                  <a:tcPr/>
                </a:tc>
                <a:tc>
                  <a:txBody>
                    <a:bodyPr/>
                    <a:lstStyle/>
                    <a:p>
                      <a:r>
                        <a:rPr lang="en-US" dirty="0"/>
                        <a:t>29 Not Free</a:t>
                      </a:r>
                    </a:p>
                  </a:txBody>
                  <a:tcPr/>
                </a:tc>
                <a:tc>
                  <a:txBody>
                    <a:bodyPr/>
                    <a:lstStyle/>
                    <a:p>
                      <a:r>
                        <a:rPr lang="en-US" dirty="0"/>
                        <a:t>16</a:t>
                      </a:r>
                    </a:p>
                  </a:txBody>
                  <a:tcPr/>
                </a:tc>
                <a:tc>
                  <a:txBody>
                    <a:bodyPr/>
                    <a:lstStyle/>
                    <a:p>
                      <a:r>
                        <a:rPr lang="en-US" dirty="0"/>
                        <a:t>13</a:t>
                      </a:r>
                    </a:p>
                  </a:txBody>
                  <a:tcPr/>
                </a:tc>
                <a:tc>
                  <a:txBody>
                    <a:bodyPr/>
                    <a:lstStyle/>
                    <a:p>
                      <a:r>
                        <a:rPr lang="en-US" dirty="0"/>
                        <a:t>2010-2021</a:t>
                      </a:r>
                    </a:p>
                  </a:txBody>
                  <a:tcPr/>
                </a:tc>
                <a:tc>
                  <a:txBody>
                    <a:bodyPr/>
                    <a:lstStyle/>
                    <a:p>
                      <a:r>
                        <a:rPr lang="en-US" dirty="0"/>
                        <a:t>U.S. State Department</a:t>
                      </a:r>
                    </a:p>
                  </a:txBody>
                  <a:tcPr/>
                </a:tc>
                <a:extLst>
                  <a:ext uri="{0D108BD9-81ED-4DB2-BD59-A6C34878D82A}">
                    <a16:rowId xmlns:a16="http://schemas.microsoft.com/office/drawing/2014/main" val="2681737013"/>
                  </a:ext>
                </a:extLst>
              </a:tr>
              <a:tr h="370840">
                <a:tc>
                  <a:txBody>
                    <a:bodyPr/>
                    <a:lstStyle/>
                    <a:p>
                      <a:r>
                        <a:rPr lang="en-US" dirty="0"/>
                        <a:t>Myanmar</a:t>
                      </a:r>
                    </a:p>
                  </a:txBody>
                  <a:tcPr/>
                </a:tc>
                <a:tc>
                  <a:txBody>
                    <a:bodyPr/>
                    <a:lstStyle/>
                    <a:p>
                      <a:r>
                        <a:rPr lang="en-US" dirty="0"/>
                        <a:t>9 Not Free</a:t>
                      </a:r>
                    </a:p>
                  </a:txBody>
                  <a:tcPr/>
                </a:tc>
                <a:tc>
                  <a:txBody>
                    <a:bodyPr/>
                    <a:lstStyle/>
                    <a:p>
                      <a:r>
                        <a:rPr lang="en-US" dirty="0"/>
                        <a:t>0</a:t>
                      </a:r>
                    </a:p>
                  </a:txBody>
                  <a:tcPr/>
                </a:tc>
                <a:tc>
                  <a:txBody>
                    <a:bodyPr/>
                    <a:lstStyle/>
                    <a:p>
                      <a:r>
                        <a:rPr lang="en-US" dirty="0"/>
                        <a:t>9</a:t>
                      </a:r>
                    </a:p>
                  </a:txBody>
                  <a:tcPr/>
                </a:tc>
                <a:tc>
                  <a:txBody>
                    <a:bodyPr/>
                    <a:lstStyle/>
                    <a:p>
                      <a:r>
                        <a:rPr lang="en-US" dirty="0"/>
                        <a:t>2013-2017</a:t>
                      </a:r>
                    </a:p>
                  </a:txBody>
                  <a:tcPr/>
                </a:tc>
                <a:tc>
                  <a:txBody>
                    <a:bodyPr/>
                    <a:lstStyle/>
                    <a:p>
                      <a:r>
                        <a:rPr lang="en-US" dirty="0"/>
                        <a:t>U.S. State Department</a:t>
                      </a:r>
                    </a:p>
                    <a:p>
                      <a:r>
                        <a:rPr lang="en-US" dirty="0"/>
                        <a:t>Henry Luce Foundation</a:t>
                      </a:r>
                    </a:p>
                  </a:txBody>
                  <a:tcPr/>
                </a:tc>
                <a:extLst>
                  <a:ext uri="{0D108BD9-81ED-4DB2-BD59-A6C34878D82A}">
                    <a16:rowId xmlns:a16="http://schemas.microsoft.com/office/drawing/2014/main" val="2576267789"/>
                  </a:ext>
                </a:extLst>
              </a:tr>
              <a:tr h="370840">
                <a:tc>
                  <a:txBody>
                    <a:bodyPr/>
                    <a:lstStyle/>
                    <a:p>
                      <a:r>
                        <a:rPr lang="en-US" dirty="0"/>
                        <a:t>Pakistan</a:t>
                      </a:r>
                    </a:p>
                  </a:txBody>
                  <a:tcPr/>
                </a:tc>
                <a:tc>
                  <a:txBody>
                    <a:bodyPr/>
                    <a:lstStyle/>
                    <a:p>
                      <a:r>
                        <a:rPr lang="en-US" dirty="0"/>
                        <a:t>37 Partly Free</a:t>
                      </a:r>
                    </a:p>
                  </a:txBody>
                  <a:tcPr/>
                </a:tc>
                <a:tc>
                  <a:txBody>
                    <a:bodyPr/>
                    <a:lstStyle/>
                    <a:p>
                      <a:r>
                        <a:rPr lang="en-US" dirty="0"/>
                        <a:t>15</a:t>
                      </a:r>
                    </a:p>
                  </a:txBody>
                  <a:tcPr/>
                </a:tc>
                <a:tc>
                  <a:txBody>
                    <a:bodyPr/>
                    <a:lstStyle/>
                    <a:p>
                      <a:r>
                        <a:rPr lang="en-US" dirty="0"/>
                        <a:t>22</a:t>
                      </a:r>
                    </a:p>
                  </a:txBody>
                  <a:tcPr/>
                </a:tc>
                <a:tc>
                  <a:txBody>
                    <a:bodyPr/>
                    <a:lstStyle/>
                    <a:p>
                      <a:r>
                        <a:rPr lang="en-US" dirty="0"/>
                        <a:t>2013-present</a:t>
                      </a:r>
                    </a:p>
                  </a:txBody>
                  <a:tcPr/>
                </a:tc>
                <a:tc>
                  <a:txBody>
                    <a:bodyPr/>
                    <a:lstStyle/>
                    <a:p>
                      <a:r>
                        <a:rPr lang="en-US" dirty="0"/>
                        <a:t>U.S. State Department</a:t>
                      </a:r>
                    </a:p>
                  </a:txBody>
                  <a:tcPr/>
                </a:tc>
                <a:extLst>
                  <a:ext uri="{0D108BD9-81ED-4DB2-BD59-A6C34878D82A}">
                    <a16:rowId xmlns:a16="http://schemas.microsoft.com/office/drawing/2014/main" val="788735417"/>
                  </a:ext>
                </a:extLst>
              </a:tr>
            </a:tbl>
          </a:graphicData>
        </a:graphic>
      </p:graphicFrame>
      <p:sp>
        <p:nvSpPr>
          <p:cNvPr id="3" name="Slide Number Placeholder 2">
            <a:extLst>
              <a:ext uri="{FF2B5EF4-FFF2-40B4-BE49-F238E27FC236}">
                <a16:creationId xmlns:a16="http://schemas.microsoft.com/office/drawing/2014/main" id="{07DB65CB-837E-3826-73BD-A195878AE23D}"/>
              </a:ext>
            </a:extLst>
          </p:cNvPr>
          <p:cNvSpPr>
            <a:spLocks noGrp="1"/>
          </p:cNvSpPr>
          <p:nvPr>
            <p:ph type="sldNum" sz="quarter" idx="12"/>
          </p:nvPr>
        </p:nvSpPr>
        <p:spPr/>
        <p:txBody>
          <a:bodyPr/>
          <a:lstStyle/>
          <a:p>
            <a:fld id="{48EB00E4-A5F4-4CE3-9C67-2858F55227A0}" type="slidenum">
              <a:rPr lang="en-US" smtClean="0"/>
              <a:t>13</a:t>
            </a:fld>
            <a:endParaRPr lang="en-US"/>
          </a:p>
        </p:txBody>
      </p:sp>
    </p:spTree>
    <p:extLst>
      <p:ext uri="{BB962C8B-B14F-4D97-AF65-F5344CB8AC3E}">
        <p14:creationId xmlns:p14="http://schemas.microsoft.com/office/powerpoint/2010/main" val="303885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1CB3-9A41-56B5-D206-A9CC1896A47B}"/>
              </a:ext>
            </a:extLst>
          </p:cNvPr>
          <p:cNvSpPr>
            <a:spLocks noGrp="1"/>
          </p:cNvSpPr>
          <p:nvPr>
            <p:ph type="title"/>
          </p:nvPr>
        </p:nvSpPr>
        <p:spPr/>
        <p:txBody>
          <a:bodyPr/>
          <a:lstStyle/>
          <a:p>
            <a:pPr algn="ctr"/>
            <a:r>
              <a:rPr lang="en-US" dirty="0"/>
              <a:t>My Speech to First-Year Students at the American University of Afghanistan</a:t>
            </a:r>
          </a:p>
        </p:txBody>
      </p:sp>
      <p:sp>
        <p:nvSpPr>
          <p:cNvPr id="3" name="Content Placeholder 2">
            <a:extLst>
              <a:ext uri="{FF2B5EF4-FFF2-40B4-BE49-F238E27FC236}">
                <a16:creationId xmlns:a16="http://schemas.microsoft.com/office/drawing/2014/main" id="{30DECD55-0C75-655B-861F-F1C28840F7D3}"/>
              </a:ext>
            </a:extLst>
          </p:cNvPr>
          <p:cNvSpPr>
            <a:spLocks noGrp="1"/>
          </p:cNvSpPr>
          <p:nvPr>
            <p:ph idx="1"/>
          </p:nvPr>
        </p:nvSpPr>
        <p:spPr/>
        <p:txBody>
          <a:bodyPr/>
          <a:lstStyle/>
          <a:p>
            <a:r>
              <a:rPr lang="en-US" dirty="0"/>
              <a:t>The mission of the American University is to educate the future leaders of Afghanistan, in both the private and public sectors, so that Afghanistan will be a country where:</a:t>
            </a:r>
          </a:p>
          <a:p>
            <a:pPr lvl="1"/>
            <a:r>
              <a:rPr lang="en-US" dirty="0"/>
              <a:t>Women are equal to men</a:t>
            </a:r>
          </a:p>
          <a:p>
            <a:pPr lvl="1"/>
            <a:r>
              <a:rPr lang="en-US" dirty="0"/>
              <a:t>The government is accountable to the people through free and fair elections</a:t>
            </a:r>
          </a:p>
          <a:p>
            <a:pPr lvl="1"/>
            <a:r>
              <a:rPr lang="en-US" dirty="0"/>
              <a:t>All people enjoy the civil liberties of freedom of speech, freedom of the press, and freedom of religion</a:t>
            </a:r>
          </a:p>
          <a:p>
            <a:pPr lvl="1"/>
            <a:r>
              <a:rPr lang="en-US" dirty="0"/>
              <a:t>The economy is powered by a free market</a:t>
            </a:r>
          </a:p>
          <a:p>
            <a:pPr lvl="1"/>
            <a:r>
              <a:rPr lang="en-US" dirty="0"/>
              <a:t>All people enjoy the civil rights of freedom from discrimination based on race, ethnicity, gender or religious affiliation and the right to vote</a:t>
            </a:r>
          </a:p>
          <a:p>
            <a:pPr lvl="1"/>
            <a:r>
              <a:rPr lang="en-US" dirty="0"/>
              <a:t>Government is free from corruption and abuse of power</a:t>
            </a:r>
          </a:p>
          <a:p>
            <a:pPr lvl="1"/>
            <a:endParaRPr lang="en-US" dirty="0"/>
          </a:p>
        </p:txBody>
      </p:sp>
      <p:sp>
        <p:nvSpPr>
          <p:cNvPr id="4" name="Slide Number Placeholder 3">
            <a:extLst>
              <a:ext uri="{FF2B5EF4-FFF2-40B4-BE49-F238E27FC236}">
                <a16:creationId xmlns:a16="http://schemas.microsoft.com/office/drawing/2014/main" id="{9760BEA0-36C9-1E97-E88D-20DDF5495807}"/>
              </a:ext>
            </a:extLst>
          </p:cNvPr>
          <p:cNvSpPr>
            <a:spLocks noGrp="1"/>
          </p:cNvSpPr>
          <p:nvPr>
            <p:ph type="sldNum" sz="quarter" idx="12"/>
          </p:nvPr>
        </p:nvSpPr>
        <p:spPr/>
        <p:txBody>
          <a:bodyPr/>
          <a:lstStyle/>
          <a:p>
            <a:fld id="{48EB00E4-A5F4-4CE3-9C67-2858F55227A0}" type="slidenum">
              <a:rPr lang="en-US" smtClean="0"/>
              <a:t>14</a:t>
            </a:fld>
            <a:endParaRPr lang="en-US"/>
          </a:p>
        </p:txBody>
      </p:sp>
    </p:spTree>
    <p:extLst>
      <p:ext uri="{BB962C8B-B14F-4D97-AF65-F5344CB8AC3E}">
        <p14:creationId xmlns:p14="http://schemas.microsoft.com/office/powerpoint/2010/main" val="30340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345A-639A-74C8-ECC2-304232331218}"/>
              </a:ext>
            </a:extLst>
          </p:cNvPr>
          <p:cNvSpPr>
            <a:spLocks noGrp="1"/>
          </p:cNvSpPr>
          <p:nvPr>
            <p:ph type="title"/>
          </p:nvPr>
        </p:nvSpPr>
        <p:spPr/>
        <p:txBody>
          <a:bodyPr/>
          <a:lstStyle/>
          <a:p>
            <a:pPr algn="ctr"/>
            <a:r>
              <a:rPr lang="en-US" dirty="0"/>
              <a:t>Hope for Democracy in Iraq</a:t>
            </a:r>
          </a:p>
        </p:txBody>
      </p:sp>
      <p:sp>
        <p:nvSpPr>
          <p:cNvPr id="3" name="Content Placeholder 2">
            <a:extLst>
              <a:ext uri="{FF2B5EF4-FFF2-40B4-BE49-F238E27FC236}">
                <a16:creationId xmlns:a16="http://schemas.microsoft.com/office/drawing/2014/main" id="{6F1F42E4-0BEA-4C88-8B3D-E1F855D40911}"/>
              </a:ext>
            </a:extLst>
          </p:cNvPr>
          <p:cNvSpPr>
            <a:spLocks noGrp="1"/>
          </p:cNvSpPr>
          <p:nvPr>
            <p:ph idx="1"/>
          </p:nvPr>
        </p:nvSpPr>
        <p:spPr/>
        <p:txBody>
          <a:bodyPr>
            <a:normAutofit lnSpcReduction="10000"/>
          </a:bodyPr>
          <a:lstStyle/>
          <a:p>
            <a:r>
              <a:rPr lang="en-US" dirty="0"/>
              <a:t>I managed higher education development projects in Tikrit and Baghdad and in 2020 was selected by the Iraqi Ministry of Higher Education to train more than 900 university teachers in how to teach their courses online. </a:t>
            </a:r>
          </a:p>
          <a:p>
            <a:r>
              <a:rPr lang="en-US" dirty="0"/>
              <a:t>The revolution that began in Iraq in 2019, known as the Tishreen movement, represents an indigenous democratization movement.</a:t>
            </a:r>
          </a:p>
          <a:p>
            <a:r>
              <a:rPr lang="en-US" dirty="0"/>
              <a:t>In place of a social contract based on ethno-sectarian division, protesters called for a civil state based on a unitary Iraqi national identity.</a:t>
            </a:r>
          </a:p>
          <a:p>
            <a:r>
              <a:rPr lang="en-US" dirty="0"/>
              <a:t>OTI supports Iraq’s democratic consolidation through the Iraq Provincial Elections Activity (IPEA).</a:t>
            </a:r>
          </a:p>
        </p:txBody>
      </p:sp>
      <p:sp>
        <p:nvSpPr>
          <p:cNvPr id="4" name="Slide Number Placeholder 3">
            <a:extLst>
              <a:ext uri="{FF2B5EF4-FFF2-40B4-BE49-F238E27FC236}">
                <a16:creationId xmlns:a16="http://schemas.microsoft.com/office/drawing/2014/main" id="{84BEC8C5-2433-44F9-DCDA-B597589CAE5B}"/>
              </a:ext>
            </a:extLst>
          </p:cNvPr>
          <p:cNvSpPr>
            <a:spLocks noGrp="1"/>
          </p:cNvSpPr>
          <p:nvPr>
            <p:ph type="sldNum" sz="quarter" idx="12"/>
          </p:nvPr>
        </p:nvSpPr>
        <p:spPr/>
        <p:txBody>
          <a:bodyPr/>
          <a:lstStyle/>
          <a:p>
            <a:fld id="{48EB00E4-A5F4-4CE3-9C67-2858F55227A0}" type="slidenum">
              <a:rPr lang="en-US" smtClean="0"/>
              <a:t>15</a:t>
            </a:fld>
            <a:endParaRPr lang="en-US"/>
          </a:p>
        </p:txBody>
      </p:sp>
    </p:spTree>
    <p:extLst>
      <p:ext uri="{BB962C8B-B14F-4D97-AF65-F5344CB8AC3E}">
        <p14:creationId xmlns:p14="http://schemas.microsoft.com/office/powerpoint/2010/main" val="109803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E9A7-1449-229A-20FC-B2662672D5D8}"/>
              </a:ext>
            </a:extLst>
          </p:cNvPr>
          <p:cNvSpPr>
            <a:spLocks noGrp="1"/>
          </p:cNvSpPr>
          <p:nvPr>
            <p:ph type="title"/>
          </p:nvPr>
        </p:nvSpPr>
        <p:spPr/>
        <p:txBody>
          <a:bodyPr/>
          <a:lstStyle/>
          <a:p>
            <a:pPr algn="ctr"/>
            <a:r>
              <a:rPr lang="en-US" dirty="0"/>
              <a:t>Hope for Democracy in Iraq</a:t>
            </a:r>
          </a:p>
        </p:txBody>
      </p:sp>
      <p:sp>
        <p:nvSpPr>
          <p:cNvPr id="3" name="Content Placeholder 2">
            <a:extLst>
              <a:ext uri="{FF2B5EF4-FFF2-40B4-BE49-F238E27FC236}">
                <a16:creationId xmlns:a16="http://schemas.microsoft.com/office/drawing/2014/main" id="{FFF519B0-A533-BE46-F872-45D0748C69D5}"/>
              </a:ext>
            </a:extLst>
          </p:cNvPr>
          <p:cNvSpPr>
            <a:spLocks noGrp="1"/>
          </p:cNvSpPr>
          <p:nvPr>
            <p:ph idx="1"/>
          </p:nvPr>
        </p:nvSpPr>
        <p:spPr/>
        <p:txBody>
          <a:bodyPr/>
          <a:lstStyle/>
          <a:p>
            <a:r>
              <a:rPr lang="en-US" dirty="0"/>
              <a:t>Iraq’s 2021 national parliamentary elections were widely considered to be the cleanest, most credible in the country’s history. </a:t>
            </a:r>
          </a:p>
          <a:p>
            <a:r>
              <a:rPr lang="en-US" dirty="0"/>
              <a:t>Through U.S. and international investment, the United Nations provided vital technical support and monitoring assistance that bolstered the integrity and transparency of the process. </a:t>
            </a:r>
          </a:p>
          <a:p>
            <a:r>
              <a:rPr lang="en-US" dirty="0"/>
              <a:t>A key takeaway from that experience is that this type of international support needs to start early, engaging the public as soon as possible to encourage new candidates to run and to bring voters to the polls.</a:t>
            </a:r>
          </a:p>
          <a:p>
            <a:r>
              <a:rPr lang="en-US" dirty="0"/>
              <a:t> Free and fair elections are essential for Iraq’s democracy and stability, and U.S. support is critical to ensuring the credibility of the polls.</a:t>
            </a:r>
          </a:p>
        </p:txBody>
      </p:sp>
      <p:sp>
        <p:nvSpPr>
          <p:cNvPr id="4" name="Slide Number Placeholder 3">
            <a:extLst>
              <a:ext uri="{FF2B5EF4-FFF2-40B4-BE49-F238E27FC236}">
                <a16:creationId xmlns:a16="http://schemas.microsoft.com/office/drawing/2014/main" id="{6F4B10AE-77D0-59FF-B5C0-8C7D9F2F13E0}"/>
              </a:ext>
            </a:extLst>
          </p:cNvPr>
          <p:cNvSpPr>
            <a:spLocks noGrp="1"/>
          </p:cNvSpPr>
          <p:nvPr>
            <p:ph type="sldNum" sz="quarter" idx="12"/>
          </p:nvPr>
        </p:nvSpPr>
        <p:spPr/>
        <p:txBody>
          <a:bodyPr/>
          <a:lstStyle/>
          <a:p>
            <a:fld id="{48EB00E4-A5F4-4CE3-9C67-2858F55227A0}" type="slidenum">
              <a:rPr lang="en-US" smtClean="0"/>
              <a:t>16</a:t>
            </a:fld>
            <a:endParaRPr lang="en-US"/>
          </a:p>
        </p:txBody>
      </p:sp>
    </p:spTree>
    <p:extLst>
      <p:ext uri="{BB962C8B-B14F-4D97-AF65-F5344CB8AC3E}">
        <p14:creationId xmlns:p14="http://schemas.microsoft.com/office/powerpoint/2010/main" val="304130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31B716F-5AAB-D7B1-6A30-ACD0B670A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016" y="-8224"/>
            <a:ext cx="8655602" cy="686622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89A1D3F-79F1-C1C3-E559-D90BBA4EEB29}"/>
              </a:ext>
            </a:extLst>
          </p:cNvPr>
          <p:cNvSpPr>
            <a:spLocks noGrp="1"/>
          </p:cNvSpPr>
          <p:nvPr>
            <p:ph type="sldNum" sz="quarter" idx="12"/>
          </p:nvPr>
        </p:nvSpPr>
        <p:spPr/>
        <p:txBody>
          <a:bodyPr/>
          <a:lstStyle/>
          <a:p>
            <a:fld id="{48EB00E4-A5F4-4CE3-9C67-2858F55227A0}" type="slidenum">
              <a:rPr lang="en-US" smtClean="0"/>
              <a:t>17</a:t>
            </a:fld>
            <a:endParaRPr lang="en-US"/>
          </a:p>
        </p:txBody>
      </p:sp>
    </p:spTree>
    <p:extLst>
      <p:ext uri="{BB962C8B-B14F-4D97-AF65-F5344CB8AC3E}">
        <p14:creationId xmlns:p14="http://schemas.microsoft.com/office/powerpoint/2010/main" val="101131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0B76-9B73-F8D4-69EB-12657E4D338D}"/>
              </a:ext>
            </a:extLst>
          </p:cNvPr>
          <p:cNvSpPr>
            <a:spLocks noGrp="1"/>
          </p:cNvSpPr>
          <p:nvPr>
            <p:ph type="title"/>
          </p:nvPr>
        </p:nvSpPr>
        <p:spPr/>
        <p:txBody>
          <a:bodyPr/>
          <a:lstStyle/>
          <a:p>
            <a:pPr algn="ctr"/>
            <a:r>
              <a:rPr lang="en-US" dirty="0"/>
              <a:t>Myanmar</a:t>
            </a:r>
            <a:br>
              <a:rPr lang="en-US" dirty="0"/>
            </a:br>
            <a:r>
              <a:rPr lang="en-US" dirty="0"/>
              <a:t>The Yangon School of Political Science</a:t>
            </a:r>
          </a:p>
        </p:txBody>
      </p:sp>
      <p:sp>
        <p:nvSpPr>
          <p:cNvPr id="3" name="Content Placeholder 2">
            <a:extLst>
              <a:ext uri="{FF2B5EF4-FFF2-40B4-BE49-F238E27FC236}">
                <a16:creationId xmlns:a16="http://schemas.microsoft.com/office/drawing/2014/main" id="{7F3D9355-C464-DBB1-53D4-5FDE5578EE99}"/>
              </a:ext>
            </a:extLst>
          </p:cNvPr>
          <p:cNvSpPr>
            <a:spLocks noGrp="1"/>
          </p:cNvSpPr>
          <p:nvPr>
            <p:ph idx="1"/>
          </p:nvPr>
        </p:nvSpPr>
        <p:spPr/>
        <p:txBody>
          <a:bodyPr/>
          <a:lstStyle/>
          <a:p>
            <a:r>
              <a:rPr lang="en-US" dirty="0"/>
              <a:t>The U.S. State Department awarded me a Fulbright Specialist Grant to build the capacity of the Yangon School of Political Science in Myanmar (known by the United States as Rangoon, Burma)</a:t>
            </a:r>
          </a:p>
          <a:p>
            <a:r>
              <a:rPr lang="en-US" dirty="0"/>
              <a:t>YSPS was founded by former political prisoners</a:t>
            </a:r>
          </a:p>
          <a:p>
            <a:r>
              <a:rPr lang="en-US" dirty="0"/>
              <a:t>I gave lectures on democracy to social and pro-democracy activists</a:t>
            </a:r>
          </a:p>
          <a:p>
            <a:r>
              <a:rPr lang="en-US" dirty="0"/>
              <a:t>After many of them were elected to the Myanmar parliament in 2015 as members of the National League of Democracy (NLD), led by </a:t>
            </a:r>
            <a:br>
              <a:rPr lang="en-US" dirty="0"/>
            </a:br>
            <a:r>
              <a:rPr lang="en-US" dirty="0"/>
              <a:t>Nobel Peace Prize winner Aung San Suu Kyi, I trained them in parliamentary procedure and the duties of a Member of Parliament (MP)</a:t>
            </a:r>
          </a:p>
        </p:txBody>
      </p:sp>
      <p:sp>
        <p:nvSpPr>
          <p:cNvPr id="4" name="Slide Number Placeholder 3">
            <a:extLst>
              <a:ext uri="{FF2B5EF4-FFF2-40B4-BE49-F238E27FC236}">
                <a16:creationId xmlns:a16="http://schemas.microsoft.com/office/drawing/2014/main" id="{8CD4C66F-64B2-43CA-29D4-37159E8B2C66}"/>
              </a:ext>
            </a:extLst>
          </p:cNvPr>
          <p:cNvSpPr>
            <a:spLocks noGrp="1"/>
          </p:cNvSpPr>
          <p:nvPr>
            <p:ph type="sldNum" sz="quarter" idx="12"/>
          </p:nvPr>
        </p:nvSpPr>
        <p:spPr/>
        <p:txBody>
          <a:bodyPr/>
          <a:lstStyle/>
          <a:p>
            <a:fld id="{48EB00E4-A5F4-4CE3-9C67-2858F55227A0}" type="slidenum">
              <a:rPr lang="en-US" smtClean="0"/>
              <a:t>18</a:t>
            </a:fld>
            <a:endParaRPr lang="en-US"/>
          </a:p>
        </p:txBody>
      </p:sp>
    </p:spTree>
    <p:extLst>
      <p:ext uri="{BB962C8B-B14F-4D97-AF65-F5344CB8AC3E}">
        <p14:creationId xmlns:p14="http://schemas.microsoft.com/office/powerpoint/2010/main" val="110222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1CC3-FF87-F3DB-BCF8-F4F19EAD1C5C}"/>
              </a:ext>
            </a:extLst>
          </p:cNvPr>
          <p:cNvSpPr>
            <a:spLocks noGrp="1"/>
          </p:cNvSpPr>
          <p:nvPr>
            <p:ph type="title"/>
          </p:nvPr>
        </p:nvSpPr>
        <p:spPr/>
        <p:txBody>
          <a:bodyPr/>
          <a:lstStyle/>
          <a:p>
            <a:pPr algn="ctr"/>
            <a:r>
              <a:rPr lang="en-US" dirty="0"/>
              <a:t>Hope for Democracy in Myanmar</a:t>
            </a:r>
          </a:p>
        </p:txBody>
      </p:sp>
      <p:sp>
        <p:nvSpPr>
          <p:cNvPr id="3" name="Content Placeholder 2">
            <a:extLst>
              <a:ext uri="{FF2B5EF4-FFF2-40B4-BE49-F238E27FC236}">
                <a16:creationId xmlns:a16="http://schemas.microsoft.com/office/drawing/2014/main" id="{F3B05BCD-845B-7A0A-388E-CB049274AA8A}"/>
              </a:ext>
            </a:extLst>
          </p:cNvPr>
          <p:cNvSpPr>
            <a:spLocks noGrp="1"/>
          </p:cNvSpPr>
          <p:nvPr>
            <p:ph idx="1"/>
          </p:nvPr>
        </p:nvSpPr>
        <p:spPr/>
        <p:txBody>
          <a:bodyPr>
            <a:normAutofit lnSpcReduction="10000"/>
          </a:bodyPr>
          <a:lstStyle/>
          <a:p>
            <a:r>
              <a:rPr lang="en-US" dirty="0"/>
              <a:t>The military seized power after the NLD won a second landslide victory in the 2020 election.</a:t>
            </a:r>
          </a:p>
          <a:p>
            <a:r>
              <a:rPr lang="en-US" dirty="0"/>
              <a:t>The resulting civil war has killed thousands of civilians and forced 1.5 million people from their homes.</a:t>
            </a:r>
          </a:p>
          <a:p>
            <a:r>
              <a:rPr lang="en-US" dirty="0"/>
              <a:t>Aung San Suu Kyi is serving a term of more than 30 years in jail.</a:t>
            </a:r>
          </a:p>
          <a:p>
            <a:r>
              <a:rPr lang="en-US" dirty="0"/>
              <a:t>Many pro-democracy activists, some of whom were imprisoned by previous military governments and were my students at YSPS, are in hiding and working to overthrow the military dictatorship.</a:t>
            </a:r>
          </a:p>
          <a:p>
            <a:r>
              <a:rPr lang="en-US" dirty="0"/>
              <a:t>The United States and its allies have imposed sanctions on Burma’s military regime.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5644BB7-8EEB-7CFE-5128-9B687C0A9B9F}"/>
              </a:ext>
            </a:extLst>
          </p:cNvPr>
          <p:cNvSpPr>
            <a:spLocks noGrp="1"/>
          </p:cNvSpPr>
          <p:nvPr>
            <p:ph type="sldNum" sz="quarter" idx="12"/>
          </p:nvPr>
        </p:nvSpPr>
        <p:spPr/>
        <p:txBody>
          <a:bodyPr/>
          <a:lstStyle/>
          <a:p>
            <a:fld id="{48EB00E4-A5F4-4CE3-9C67-2858F55227A0}" type="slidenum">
              <a:rPr lang="en-US" smtClean="0"/>
              <a:t>19</a:t>
            </a:fld>
            <a:endParaRPr lang="en-US"/>
          </a:p>
        </p:txBody>
      </p:sp>
    </p:spTree>
    <p:extLst>
      <p:ext uri="{BB962C8B-B14F-4D97-AF65-F5344CB8AC3E}">
        <p14:creationId xmlns:p14="http://schemas.microsoft.com/office/powerpoint/2010/main" val="51535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CC93228-B783-47EA-8957-93238CC547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1199" y="1532467"/>
            <a:ext cx="9565064" cy="3606800"/>
          </a:xfrm>
          <a:prstGeom prst="rect">
            <a:avLst/>
          </a:prstGeom>
        </p:spPr>
      </p:pic>
      <p:sp>
        <p:nvSpPr>
          <p:cNvPr id="10" name="TextBox 9">
            <a:extLst>
              <a:ext uri="{FF2B5EF4-FFF2-40B4-BE49-F238E27FC236}">
                <a16:creationId xmlns:a16="http://schemas.microsoft.com/office/drawing/2014/main" id="{578FE072-2E62-476E-98AE-1DDC3DA09DEA}"/>
              </a:ext>
            </a:extLst>
          </p:cNvPr>
          <p:cNvSpPr txBox="1"/>
          <p:nvPr/>
        </p:nvSpPr>
        <p:spPr>
          <a:xfrm>
            <a:off x="7398354" y="3009530"/>
            <a:ext cx="3672099" cy="1046440"/>
          </a:xfrm>
          <a:prstGeom prst="rect">
            <a:avLst/>
          </a:prstGeom>
          <a:noFill/>
        </p:spPr>
        <p:txBody>
          <a:bodyPr wrap="square" rtlCol="0">
            <a:spAutoFit/>
          </a:bodyPr>
          <a:lstStyle/>
          <a:p>
            <a:endParaRPr lang="en-US" sz="4400" cap="all" dirty="0">
              <a:solidFill>
                <a:srgbClr val="009900"/>
              </a:solidFill>
              <a:latin typeface="Arial" panose="020B0604020202020204" pitchFamily="34" charset="0"/>
              <a:cs typeface="Arial" panose="020B0604020202020204" pitchFamily="34" charset="0"/>
            </a:endParaRPr>
          </a:p>
          <a:p>
            <a:endParaRPr lang="en-US" dirty="0"/>
          </a:p>
        </p:txBody>
      </p:sp>
      <p:pic>
        <p:nvPicPr>
          <p:cNvPr id="8" name="Picture 7" descr="A picture containing text, transport, wheel, gear&#10;&#10;Description automatically generated">
            <a:extLst>
              <a:ext uri="{FF2B5EF4-FFF2-40B4-BE49-F238E27FC236}">
                <a16:creationId xmlns:a16="http://schemas.microsoft.com/office/drawing/2014/main" id="{74E52E3B-6736-48E8-A3BD-75D91824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640" y="4873231"/>
            <a:ext cx="1323212" cy="1323212"/>
          </a:xfrm>
          <a:prstGeom prst="rect">
            <a:avLst/>
          </a:prstGeom>
        </p:spPr>
      </p:pic>
    </p:spTree>
    <p:extLst>
      <p:ext uri="{BB962C8B-B14F-4D97-AF65-F5344CB8AC3E}">
        <p14:creationId xmlns:p14="http://schemas.microsoft.com/office/powerpoint/2010/main" val="309225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CE71-2C59-BC2D-96ED-2F9FAC6814B0}"/>
              </a:ext>
            </a:extLst>
          </p:cNvPr>
          <p:cNvSpPr>
            <a:spLocks noGrp="1"/>
          </p:cNvSpPr>
          <p:nvPr>
            <p:ph type="title"/>
          </p:nvPr>
        </p:nvSpPr>
        <p:spPr/>
        <p:txBody>
          <a:bodyPr/>
          <a:lstStyle/>
          <a:p>
            <a:pPr algn="ctr"/>
            <a:r>
              <a:rPr lang="en-US" dirty="0"/>
              <a:t>U.S. Department of State Press Release, January 31, 2023</a:t>
            </a:r>
          </a:p>
        </p:txBody>
      </p:sp>
      <p:sp>
        <p:nvSpPr>
          <p:cNvPr id="3" name="Content Placeholder 2">
            <a:extLst>
              <a:ext uri="{FF2B5EF4-FFF2-40B4-BE49-F238E27FC236}">
                <a16:creationId xmlns:a16="http://schemas.microsoft.com/office/drawing/2014/main" id="{40AF2B0A-5410-CE0B-4CD3-D6798CEFCF6E}"/>
              </a:ext>
            </a:extLst>
          </p:cNvPr>
          <p:cNvSpPr>
            <a:spLocks noGrp="1"/>
          </p:cNvSpPr>
          <p:nvPr>
            <p:ph idx="1"/>
          </p:nvPr>
        </p:nvSpPr>
        <p:spPr/>
        <p:txBody>
          <a:bodyPr/>
          <a:lstStyle/>
          <a:p>
            <a:r>
              <a:rPr lang="en-US" dirty="0"/>
              <a:t>“The United States will continue to support the pro-democracy movement and its efforts to advance peace and multiparty governance in Burma. We commend those working to strengthen unity and cohesion among diverse groups who share a vision of a genuine and inclusive democracy in Burma.”</a:t>
            </a:r>
          </a:p>
          <a:p>
            <a:r>
              <a:rPr lang="en-US" dirty="0"/>
              <a:t>The United States, as a partner with the international community, seeks to “intensify diplomatic and economic pressure against the military, and support a peaceful, democratic, and prosperous Burma.”</a:t>
            </a:r>
          </a:p>
        </p:txBody>
      </p:sp>
      <p:sp>
        <p:nvSpPr>
          <p:cNvPr id="4" name="Slide Number Placeholder 3">
            <a:extLst>
              <a:ext uri="{FF2B5EF4-FFF2-40B4-BE49-F238E27FC236}">
                <a16:creationId xmlns:a16="http://schemas.microsoft.com/office/drawing/2014/main" id="{072872E4-9259-3627-F702-FFB13CDCC558}"/>
              </a:ext>
            </a:extLst>
          </p:cNvPr>
          <p:cNvSpPr>
            <a:spLocks noGrp="1"/>
          </p:cNvSpPr>
          <p:nvPr>
            <p:ph type="sldNum" sz="quarter" idx="12"/>
          </p:nvPr>
        </p:nvSpPr>
        <p:spPr/>
        <p:txBody>
          <a:bodyPr/>
          <a:lstStyle/>
          <a:p>
            <a:fld id="{48EB00E4-A5F4-4CE3-9C67-2858F55227A0}" type="slidenum">
              <a:rPr lang="en-US" smtClean="0"/>
              <a:t>20</a:t>
            </a:fld>
            <a:endParaRPr lang="en-US"/>
          </a:p>
        </p:txBody>
      </p:sp>
    </p:spTree>
    <p:extLst>
      <p:ext uri="{BB962C8B-B14F-4D97-AF65-F5344CB8AC3E}">
        <p14:creationId xmlns:p14="http://schemas.microsoft.com/office/powerpoint/2010/main" val="5692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7784C2-1627-981B-0937-A54992E552BA}"/>
              </a:ext>
            </a:extLst>
          </p:cNvPr>
          <p:cNvPicPr>
            <a:picLocks noChangeAspect="1"/>
          </p:cNvPicPr>
          <p:nvPr/>
        </p:nvPicPr>
        <p:blipFill>
          <a:blip r:embed="rId2"/>
          <a:stretch>
            <a:fillRect/>
          </a:stretch>
        </p:blipFill>
        <p:spPr>
          <a:xfrm>
            <a:off x="2667000" y="0"/>
            <a:ext cx="6858000" cy="6858000"/>
          </a:xfrm>
          <a:prstGeom prst="rect">
            <a:avLst/>
          </a:prstGeom>
        </p:spPr>
      </p:pic>
      <p:sp>
        <p:nvSpPr>
          <p:cNvPr id="3" name="Slide Number Placeholder 2">
            <a:extLst>
              <a:ext uri="{FF2B5EF4-FFF2-40B4-BE49-F238E27FC236}">
                <a16:creationId xmlns:a16="http://schemas.microsoft.com/office/drawing/2014/main" id="{A387F3B9-86B3-D766-B1CD-8176DDC76B40}"/>
              </a:ext>
            </a:extLst>
          </p:cNvPr>
          <p:cNvSpPr>
            <a:spLocks noGrp="1"/>
          </p:cNvSpPr>
          <p:nvPr>
            <p:ph type="sldNum" sz="quarter" idx="12"/>
          </p:nvPr>
        </p:nvSpPr>
        <p:spPr/>
        <p:txBody>
          <a:bodyPr/>
          <a:lstStyle/>
          <a:p>
            <a:fld id="{48EB00E4-A5F4-4CE3-9C67-2858F55227A0}" type="slidenum">
              <a:rPr lang="en-US" smtClean="0"/>
              <a:t>21</a:t>
            </a:fld>
            <a:endParaRPr lang="en-US"/>
          </a:p>
        </p:txBody>
      </p:sp>
    </p:spTree>
    <p:extLst>
      <p:ext uri="{BB962C8B-B14F-4D97-AF65-F5344CB8AC3E}">
        <p14:creationId xmlns:p14="http://schemas.microsoft.com/office/powerpoint/2010/main" val="156281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EF6-BAFC-9ACE-0358-0C7C8F5E6267}"/>
              </a:ext>
            </a:extLst>
          </p:cNvPr>
          <p:cNvSpPr>
            <a:spLocks noGrp="1"/>
          </p:cNvSpPr>
          <p:nvPr>
            <p:ph type="title"/>
          </p:nvPr>
        </p:nvSpPr>
        <p:spPr/>
        <p:txBody>
          <a:bodyPr/>
          <a:lstStyle/>
          <a:p>
            <a:pPr algn="ctr"/>
            <a:r>
              <a:rPr lang="en-US" dirty="0"/>
              <a:t>Pakistan’s Evolution toward Liberal Democracy</a:t>
            </a:r>
          </a:p>
        </p:txBody>
      </p:sp>
      <p:sp>
        <p:nvSpPr>
          <p:cNvPr id="3" name="Content Placeholder 2">
            <a:extLst>
              <a:ext uri="{FF2B5EF4-FFF2-40B4-BE49-F238E27FC236}">
                <a16:creationId xmlns:a16="http://schemas.microsoft.com/office/drawing/2014/main" id="{3E2BB8EB-561F-3800-D7C1-E0ACEE8AE7CC}"/>
              </a:ext>
            </a:extLst>
          </p:cNvPr>
          <p:cNvSpPr>
            <a:spLocks noGrp="1"/>
          </p:cNvSpPr>
          <p:nvPr>
            <p:ph idx="1"/>
          </p:nvPr>
        </p:nvSpPr>
        <p:spPr/>
        <p:txBody>
          <a:bodyPr>
            <a:normAutofit lnSpcReduction="10000"/>
          </a:bodyPr>
          <a:lstStyle/>
          <a:p>
            <a:r>
              <a:rPr lang="en-US" dirty="0"/>
              <a:t>Since the general election of 2008 Pakistan has made impressive progress in building a modern liberal democracy.</a:t>
            </a:r>
          </a:p>
          <a:p>
            <a:r>
              <a:rPr lang="en-US" dirty="0"/>
              <a:t>Pakistan’s position in the Fragile States Index improved from ninth place in 2006 to 30</a:t>
            </a:r>
            <a:r>
              <a:rPr lang="en-US" baseline="30000" dirty="0"/>
              <a:t>th</a:t>
            </a:r>
            <a:r>
              <a:rPr lang="en-US" dirty="0"/>
              <a:t> in 2022.</a:t>
            </a:r>
          </a:p>
          <a:p>
            <a:r>
              <a:rPr lang="en-US" dirty="0"/>
              <a:t>In Freedom House’s Freedom Index, Pakistan rose from “Not Free” in 2000 to “Partly Free” in 2022.</a:t>
            </a:r>
          </a:p>
          <a:p>
            <a:r>
              <a:rPr lang="en-US" dirty="0"/>
              <a:t>2018 witnessed the third consecutive election where a democratic handover of power was observed.</a:t>
            </a:r>
          </a:p>
          <a:p>
            <a:r>
              <a:rPr lang="en-US" dirty="0"/>
              <a:t>All indications are that the 2023 general election will be held in accordance with the constitution.</a:t>
            </a:r>
          </a:p>
        </p:txBody>
      </p:sp>
      <p:sp>
        <p:nvSpPr>
          <p:cNvPr id="4" name="Slide Number Placeholder 3">
            <a:extLst>
              <a:ext uri="{FF2B5EF4-FFF2-40B4-BE49-F238E27FC236}">
                <a16:creationId xmlns:a16="http://schemas.microsoft.com/office/drawing/2014/main" id="{2587A95D-FD86-28B3-6205-988E0091C7CF}"/>
              </a:ext>
            </a:extLst>
          </p:cNvPr>
          <p:cNvSpPr>
            <a:spLocks noGrp="1"/>
          </p:cNvSpPr>
          <p:nvPr>
            <p:ph type="sldNum" sz="quarter" idx="12"/>
          </p:nvPr>
        </p:nvSpPr>
        <p:spPr/>
        <p:txBody>
          <a:bodyPr/>
          <a:lstStyle/>
          <a:p>
            <a:fld id="{48EB00E4-A5F4-4CE3-9C67-2858F55227A0}" type="slidenum">
              <a:rPr lang="en-US" smtClean="0"/>
              <a:t>22</a:t>
            </a:fld>
            <a:endParaRPr lang="en-US"/>
          </a:p>
        </p:txBody>
      </p:sp>
    </p:spTree>
    <p:extLst>
      <p:ext uri="{BB962C8B-B14F-4D97-AF65-F5344CB8AC3E}">
        <p14:creationId xmlns:p14="http://schemas.microsoft.com/office/powerpoint/2010/main" val="280995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3D20C-4893-A954-A6E4-0EF6F7D07A34}"/>
              </a:ext>
            </a:extLst>
          </p:cNvPr>
          <p:cNvPicPr>
            <a:picLocks noChangeAspect="1"/>
          </p:cNvPicPr>
          <p:nvPr/>
        </p:nvPicPr>
        <p:blipFill>
          <a:blip r:embed="rId2"/>
          <a:stretch>
            <a:fillRect/>
          </a:stretch>
        </p:blipFill>
        <p:spPr>
          <a:xfrm>
            <a:off x="1642441" y="90021"/>
            <a:ext cx="8907118" cy="6677957"/>
          </a:xfrm>
          <a:prstGeom prst="rect">
            <a:avLst/>
          </a:prstGeom>
        </p:spPr>
      </p:pic>
      <p:sp>
        <p:nvSpPr>
          <p:cNvPr id="2" name="Slide Number Placeholder 1">
            <a:extLst>
              <a:ext uri="{FF2B5EF4-FFF2-40B4-BE49-F238E27FC236}">
                <a16:creationId xmlns:a16="http://schemas.microsoft.com/office/drawing/2014/main" id="{CA6A1AEB-BF72-9CAB-97FC-BF1167309297}"/>
              </a:ext>
            </a:extLst>
          </p:cNvPr>
          <p:cNvSpPr>
            <a:spLocks noGrp="1"/>
          </p:cNvSpPr>
          <p:nvPr>
            <p:ph type="sldNum" sz="quarter" idx="12"/>
          </p:nvPr>
        </p:nvSpPr>
        <p:spPr/>
        <p:txBody>
          <a:bodyPr/>
          <a:lstStyle/>
          <a:p>
            <a:fld id="{48EB00E4-A5F4-4CE3-9C67-2858F55227A0}" type="slidenum">
              <a:rPr lang="en-US" smtClean="0"/>
              <a:t>23</a:t>
            </a:fld>
            <a:endParaRPr lang="en-US"/>
          </a:p>
        </p:txBody>
      </p:sp>
    </p:spTree>
    <p:extLst>
      <p:ext uri="{BB962C8B-B14F-4D97-AF65-F5344CB8AC3E}">
        <p14:creationId xmlns:p14="http://schemas.microsoft.com/office/powerpoint/2010/main" val="102443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5F92BC-AC37-647A-76EB-8E7B43B37FD4}"/>
              </a:ext>
            </a:extLst>
          </p:cNvPr>
          <p:cNvPicPr>
            <a:picLocks noChangeAspect="1"/>
          </p:cNvPicPr>
          <p:nvPr/>
        </p:nvPicPr>
        <p:blipFill>
          <a:blip r:embed="rId2"/>
          <a:stretch>
            <a:fillRect/>
          </a:stretch>
        </p:blipFill>
        <p:spPr>
          <a:xfrm>
            <a:off x="2482126" y="98676"/>
            <a:ext cx="7334826" cy="6759324"/>
          </a:xfrm>
          <a:prstGeom prst="rect">
            <a:avLst/>
          </a:prstGeom>
        </p:spPr>
      </p:pic>
      <p:sp>
        <p:nvSpPr>
          <p:cNvPr id="3" name="Slide Number Placeholder 2">
            <a:extLst>
              <a:ext uri="{FF2B5EF4-FFF2-40B4-BE49-F238E27FC236}">
                <a16:creationId xmlns:a16="http://schemas.microsoft.com/office/drawing/2014/main" id="{AE0188A1-AB83-D16F-B44B-0D52393E6B8E}"/>
              </a:ext>
            </a:extLst>
          </p:cNvPr>
          <p:cNvSpPr>
            <a:spLocks noGrp="1"/>
          </p:cNvSpPr>
          <p:nvPr>
            <p:ph type="sldNum" sz="quarter" idx="12"/>
          </p:nvPr>
        </p:nvSpPr>
        <p:spPr/>
        <p:txBody>
          <a:bodyPr/>
          <a:lstStyle/>
          <a:p>
            <a:fld id="{48EB00E4-A5F4-4CE3-9C67-2858F55227A0}" type="slidenum">
              <a:rPr lang="en-US" smtClean="0"/>
              <a:t>24</a:t>
            </a:fld>
            <a:endParaRPr lang="en-US"/>
          </a:p>
        </p:txBody>
      </p:sp>
    </p:spTree>
    <p:extLst>
      <p:ext uri="{BB962C8B-B14F-4D97-AF65-F5344CB8AC3E}">
        <p14:creationId xmlns:p14="http://schemas.microsoft.com/office/powerpoint/2010/main" val="218827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2168-6EC1-4AE4-4751-9135AC838D66}"/>
              </a:ext>
            </a:extLst>
          </p:cNvPr>
          <p:cNvSpPr>
            <a:spLocks noGrp="1"/>
          </p:cNvSpPr>
          <p:nvPr>
            <p:ph type="title"/>
          </p:nvPr>
        </p:nvSpPr>
        <p:spPr/>
        <p:txBody>
          <a:bodyPr/>
          <a:lstStyle/>
          <a:p>
            <a:pPr algn="ctr"/>
            <a:r>
              <a:rPr lang="en-US" dirty="0"/>
              <a:t>Hope for Democracy in Afghanistan</a:t>
            </a:r>
          </a:p>
        </p:txBody>
      </p:sp>
      <p:sp>
        <p:nvSpPr>
          <p:cNvPr id="3" name="Content Placeholder 2">
            <a:extLst>
              <a:ext uri="{FF2B5EF4-FFF2-40B4-BE49-F238E27FC236}">
                <a16:creationId xmlns:a16="http://schemas.microsoft.com/office/drawing/2014/main" id="{179F16DD-8B63-01CB-AD7B-B16A630143FC}"/>
              </a:ext>
            </a:extLst>
          </p:cNvPr>
          <p:cNvSpPr>
            <a:spLocks noGrp="1"/>
          </p:cNvSpPr>
          <p:nvPr>
            <p:ph idx="1"/>
          </p:nvPr>
        </p:nvSpPr>
        <p:spPr/>
        <p:txBody>
          <a:bodyPr>
            <a:normAutofit fontScale="92500"/>
          </a:bodyPr>
          <a:lstStyle/>
          <a:p>
            <a:r>
              <a:rPr lang="en-US" dirty="0"/>
              <a:t>The Taliban seized power following the U.S. withdrawal in August 2021.</a:t>
            </a:r>
          </a:p>
          <a:p>
            <a:r>
              <a:rPr lang="en-US" dirty="0"/>
              <a:t>The Taliban de facto government has barred girls from education above grade six and women from higher education.</a:t>
            </a:r>
          </a:p>
          <a:p>
            <a:r>
              <a:rPr lang="en-US" dirty="0"/>
              <a:t>Women are barred from employment.</a:t>
            </a:r>
          </a:p>
          <a:p>
            <a:r>
              <a:rPr lang="en-US" dirty="0"/>
              <a:t>Twenty million Afghans are in crisis or emergency levels of acute food insecurity, including more than 6 million on the brink of famine-like conditions.</a:t>
            </a:r>
          </a:p>
          <a:p>
            <a:r>
              <a:rPr lang="en-US" dirty="0"/>
              <a:t>The Taliban suppress civil liberties, discriminate against non-Pashtuns, engage in extra-judicial killings and hunt for anyone associated with the previous democratically-elected government.</a:t>
            </a:r>
          </a:p>
          <a:p>
            <a:endParaRPr lang="en-US" dirty="0"/>
          </a:p>
          <a:p>
            <a:endParaRPr lang="en-US" dirty="0"/>
          </a:p>
        </p:txBody>
      </p:sp>
      <p:sp>
        <p:nvSpPr>
          <p:cNvPr id="4" name="Slide Number Placeholder 3">
            <a:extLst>
              <a:ext uri="{FF2B5EF4-FFF2-40B4-BE49-F238E27FC236}">
                <a16:creationId xmlns:a16="http://schemas.microsoft.com/office/drawing/2014/main" id="{A632625A-F2FC-6490-D554-AAB30CBAFC08}"/>
              </a:ext>
            </a:extLst>
          </p:cNvPr>
          <p:cNvSpPr>
            <a:spLocks noGrp="1"/>
          </p:cNvSpPr>
          <p:nvPr>
            <p:ph type="sldNum" sz="quarter" idx="12"/>
          </p:nvPr>
        </p:nvSpPr>
        <p:spPr/>
        <p:txBody>
          <a:bodyPr/>
          <a:lstStyle/>
          <a:p>
            <a:fld id="{48EB00E4-A5F4-4CE3-9C67-2858F55227A0}" type="slidenum">
              <a:rPr lang="en-US" smtClean="0"/>
              <a:t>25</a:t>
            </a:fld>
            <a:endParaRPr lang="en-US"/>
          </a:p>
        </p:txBody>
      </p:sp>
    </p:spTree>
    <p:extLst>
      <p:ext uri="{BB962C8B-B14F-4D97-AF65-F5344CB8AC3E}">
        <p14:creationId xmlns:p14="http://schemas.microsoft.com/office/powerpoint/2010/main" val="87078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B0CB-F81C-7F39-6BEE-D82F1C9D56FC}"/>
              </a:ext>
            </a:extLst>
          </p:cNvPr>
          <p:cNvSpPr>
            <a:spLocks noGrp="1"/>
          </p:cNvSpPr>
          <p:nvPr>
            <p:ph type="title"/>
          </p:nvPr>
        </p:nvSpPr>
        <p:spPr/>
        <p:txBody>
          <a:bodyPr/>
          <a:lstStyle/>
          <a:p>
            <a:pPr algn="ctr"/>
            <a:r>
              <a:rPr lang="en-US" dirty="0"/>
              <a:t>Hope for Democracy in Afghanistan</a:t>
            </a:r>
          </a:p>
        </p:txBody>
      </p:sp>
      <p:sp>
        <p:nvSpPr>
          <p:cNvPr id="3" name="Content Placeholder 2">
            <a:extLst>
              <a:ext uri="{FF2B5EF4-FFF2-40B4-BE49-F238E27FC236}">
                <a16:creationId xmlns:a16="http://schemas.microsoft.com/office/drawing/2014/main" id="{9438FF34-2552-A285-4DA1-D64806AFD0EB}"/>
              </a:ext>
            </a:extLst>
          </p:cNvPr>
          <p:cNvSpPr>
            <a:spLocks noGrp="1"/>
          </p:cNvSpPr>
          <p:nvPr>
            <p:ph idx="1"/>
          </p:nvPr>
        </p:nvSpPr>
        <p:spPr>
          <a:xfrm>
            <a:off x="838200" y="1825624"/>
            <a:ext cx="10515600" cy="5032375"/>
          </a:xfrm>
        </p:spPr>
        <p:txBody>
          <a:bodyPr>
            <a:normAutofit/>
          </a:bodyPr>
          <a:lstStyle/>
          <a:p>
            <a:r>
              <a:rPr lang="en-US" dirty="0"/>
              <a:t>The Taliban are not united.</a:t>
            </a:r>
          </a:p>
          <a:p>
            <a:r>
              <a:rPr lang="en-US" dirty="0"/>
              <a:t>The Kabul faction is in conflict with the Kandahar faction.</a:t>
            </a:r>
          </a:p>
          <a:p>
            <a:r>
              <a:rPr lang="en-US" dirty="0"/>
              <a:t>The Interior Minister Sirajuddin Haqqani has criticized the supreme leader, </a:t>
            </a:r>
            <a:r>
              <a:rPr lang="en-US" dirty="0" err="1"/>
              <a:t>Hibatullah</a:t>
            </a:r>
            <a:r>
              <a:rPr lang="en-US" dirty="0"/>
              <a:t> Akhundzada.</a:t>
            </a:r>
          </a:p>
          <a:p>
            <a:r>
              <a:rPr lang="en-US" dirty="0"/>
              <a:t>There is an armed resistance group, concentrated in Panjshir Province, known as the National Resistance Front of Afghanistan (NRF).</a:t>
            </a:r>
          </a:p>
          <a:p>
            <a:r>
              <a:rPr lang="en-US" dirty="0"/>
              <a:t>The founder is Ahmad </a:t>
            </a:r>
            <a:r>
              <a:rPr lang="en-US" dirty="0" err="1"/>
              <a:t>Massoud</a:t>
            </a:r>
            <a:r>
              <a:rPr lang="en-US" dirty="0"/>
              <a:t>; the president is former vice president </a:t>
            </a:r>
            <a:r>
              <a:rPr lang="en-US" dirty="0" err="1"/>
              <a:t>Amrullah</a:t>
            </a:r>
            <a:r>
              <a:rPr lang="en-US" dirty="0"/>
              <a:t> Saleh.  They call for a democratic and inclusive government.</a:t>
            </a:r>
          </a:p>
          <a:p>
            <a:r>
              <a:rPr lang="en-US" dirty="0"/>
              <a:t>The NRF is carrying out hit and run guerrilla attacks on Taliban forces.</a:t>
            </a:r>
          </a:p>
          <a:p>
            <a:endParaRPr lang="en-US" dirty="0"/>
          </a:p>
        </p:txBody>
      </p:sp>
      <p:sp>
        <p:nvSpPr>
          <p:cNvPr id="4" name="Slide Number Placeholder 3">
            <a:extLst>
              <a:ext uri="{FF2B5EF4-FFF2-40B4-BE49-F238E27FC236}">
                <a16:creationId xmlns:a16="http://schemas.microsoft.com/office/drawing/2014/main" id="{19ED1301-35B8-030C-1EDB-1FAAAB2BF6FE}"/>
              </a:ext>
            </a:extLst>
          </p:cNvPr>
          <p:cNvSpPr>
            <a:spLocks noGrp="1"/>
          </p:cNvSpPr>
          <p:nvPr>
            <p:ph type="sldNum" sz="quarter" idx="12"/>
          </p:nvPr>
        </p:nvSpPr>
        <p:spPr/>
        <p:txBody>
          <a:bodyPr/>
          <a:lstStyle/>
          <a:p>
            <a:fld id="{48EB00E4-A5F4-4CE3-9C67-2858F55227A0}" type="slidenum">
              <a:rPr lang="en-US" smtClean="0"/>
              <a:t>26</a:t>
            </a:fld>
            <a:endParaRPr lang="en-US"/>
          </a:p>
        </p:txBody>
      </p:sp>
    </p:spTree>
    <p:extLst>
      <p:ext uri="{BB962C8B-B14F-4D97-AF65-F5344CB8AC3E}">
        <p14:creationId xmlns:p14="http://schemas.microsoft.com/office/powerpoint/2010/main" val="4063409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E77799-D9A8-34BC-E9C8-36C91D53ED06}"/>
              </a:ext>
            </a:extLst>
          </p:cNvPr>
          <p:cNvPicPr>
            <a:picLocks noChangeAspect="1"/>
          </p:cNvPicPr>
          <p:nvPr/>
        </p:nvPicPr>
        <p:blipFill>
          <a:blip r:embed="rId3"/>
          <a:stretch>
            <a:fillRect/>
          </a:stretch>
        </p:blipFill>
        <p:spPr>
          <a:xfrm>
            <a:off x="716943" y="0"/>
            <a:ext cx="10505287" cy="6696829"/>
          </a:xfrm>
          <a:prstGeom prst="rect">
            <a:avLst/>
          </a:prstGeom>
        </p:spPr>
      </p:pic>
      <p:sp>
        <p:nvSpPr>
          <p:cNvPr id="4" name="Slide Number Placeholder 3">
            <a:extLst>
              <a:ext uri="{FF2B5EF4-FFF2-40B4-BE49-F238E27FC236}">
                <a16:creationId xmlns:a16="http://schemas.microsoft.com/office/drawing/2014/main" id="{DB438662-6D01-E323-F7A9-D4A1A51816E1}"/>
              </a:ext>
            </a:extLst>
          </p:cNvPr>
          <p:cNvSpPr>
            <a:spLocks noGrp="1"/>
          </p:cNvSpPr>
          <p:nvPr>
            <p:ph type="sldNum" sz="quarter" idx="12"/>
          </p:nvPr>
        </p:nvSpPr>
        <p:spPr/>
        <p:txBody>
          <a:bodyPr/>
          <a:lstStyle/>
          <a:p>
            <a:fld id="{48EB00E4-A5F4-4CE3-9C67-2858F55227A0}" type="slidenum">
              <a:rPr lang="en-US" smtClean="0"/>
              <a:t>27</a:t>
            </a:fld>
            <a:endParaRPr lang="en-US"/>
          </a:p>
        </p:txBody>
      </p:sp>
    </p:spTree>
    <p:extLst>
      <p:ext uri="{BB962C8B-B14F-4D97-AF65-F5344CB8AC3E}">
        <p14:creationId xmlns:p14="http://schemas.microsoft.com/office/powerpoint/2010/main" val="315712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C6A5-06A4-5A24-746D-F2651E59CE40}"/>
              </a:ext>
            </a:extLst>
          </p:cNvPr>
          <p:cNvSpPr>
            <a:spLocks noGrp="1"/>
          </p:cNvSpPr>
          <p:nvPr>
            <p:ph type="title"/>
          </p:nvPr>
        </p:nvSpPr>
        <p:spPr/>
        <p:txBody>
          <a:bodyPr/>
          <a:lstStyle/>
          <a:p>
            <a:pPr algn="ctr"/>
            <a:r>
              <a:rPr lang="en-US" dirty="0"/>
              <a:t>Rotary’s Endorsement of the Spread of Democracy</a:t>
            </a:r>
          </a:p>
        </p:txBody>
      </p:sp>
      <p:sp>
        <p:nvSpPr>
          <p:cNvPr id="3" name="Content Placeholder 2">
            <a:extLst>
              <a:ext uri="{FF2B5EF4-FFF2-40B4-BE49-F238E27FC236}">
                <a16:creationId xmlns:a16="http://schemas.microsoft.com/office/drawing/2014/main" id="{F8A76F1A-D733-E97B-7B6E-30435136FC5B}"/>
              </a:ext>
            </a:extLst>
          </p:cNvPr>
          <p:cNvSpPr>
            <a:spLocks noGrp="1"/>
          </p:cNvSpPr>
          <p:nvPr>
            <p:ph idx="1"/>
          </p:nvPr>
        </p:nvSpPr>
        <p:spPr/>
        <p:txBody>
          <a:bodyPr/>
          <a:lstStyle/>
          <a:p>
            <a:r>
              <a:rPr lang="en-US" dirty="0"/>
              <a:t>In an interview published in the April 2017 edition of </a:t>
            </a:r>
            <a:r>
              <a:rPr lang="en-US" i="1" dirty="0"/>
              <a:t>The Rotarian</a:t>
            </a:r>
            <a:r>
              <a:rPr lang="en-US" dirty="0"/>
              <a:t>, Steven </a:t>
            </a:r>
            <a:r>
              <a:rPr lang="en-US" dirty="0" err="1"/>
              <a:t>Radelet</a:t>
            </a:r>
            <a:r>
              <a:rPr lang="en-US" dirty="0"/>
              <a:t>, a development economist at Georgetown University, author of </a:t>
            </a:r>
            <a:r>
              <a:rPr lang="en-US" i="1" dirty="0"/>
              <a:t>The Great Surge:  The Ascent of the Developing World </a:t>
            </a:r>
            <a:r>
              <a:rPr lang="en-US" dirty="0"/>
              <a:t>(2015), says “There has been more progress among the global poor over the last 25 years than at any time in human history.”</a:t>
            </a:r>
          </a:p>
          <a:p>
            <a:r>
              <a:rPr lang="en-US" dirty="0"/>
              <a:t>He says the “untold story” is of reductions in poverty, increases in incomes, improvements in health, and expansions of freedom around the world.”</a:t>
            </a:r>
          </a:p>
          <a:p>
            <a:r>
              <a:rPr lang="en-US" dirty="0"/>
              <a:t>The advances, he says are enormous, including reduction in conflict and war and spread of democracy.</a:t>
            </a:r>
          </a:p>
        </p:txBody>
      </p:sp>
      <p:sp>
        <p:nvSpPr>
          <p:cNvPr id="4" name="Slide Number Placeholder 3">
            <a:extLst>
              <a:ext uri="{FF2B5EF4-FFF2-40B4-BE49-F238E27FC236}">
                <a16:creationId xmlns:a16="http://schemas.microsoft.com/office/drawing/2014/main" id="{20F79695-4766-57AF-1BBD-75681F14AE26}"/>
              </a:ext>
            </a:extLst>
          </p:cNvPr>
          <p:cNvSpPr>
            <a:spLocks noGrp="1"/>
          </p:cNvSpPr>
          <p:nvPr>
            <p:ph type="sldNum" sz="quarter" idx="12"/>
          </p:nvPr>
        </p:nvSpPr>
        <p:spPr/>
        <p:txBody>
          <a:bodyPr/>
          <a:lstStyle/>
          <a:p>
            <a:fld id="{48EB00E4-A5F4-4CE3-9C67-2858F55227A0}" type="slidenum">
              <a:rPr lang="en-US" smtClean="0"/>
              <a:t>28</a:t>
            </a:fld>
            <a:endParaRPr lang="en-US"/>
          </a:p>
        </p:txBody>
      </p:sp>
    </p:spTree>
    <p:extLst>
      <p:ext uri="{BB962C8B-B14F-4D97-AF65-F5344CB8AC3E}">
        <p14:creationId xmlns:p14="http://schemas.microsoft.com/office/powerpoint/2010/main" val="3591065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4E78-15B0-AFEC-B885-A239981225CD}"/>
              </a:ext>
            </a:extLst>
          </p:cNvPr>
          <p:cNvSpPr>
            <a:spLocks noGrp="1"/>
          </p:cNvSpPr>
          <p:nvPr>
            <p:ph type="title"/>
          </p:nvPr>
        </p:nvSpPr>
        <p:spPr/>
        <p:txBody>
          <a:bodyPr/>
          <a:lstStyle/>
          <a:p>
            <a:pPr algn="ctr"/>
            <a:r>
              <a:rPr lang="en-US" dirty="0"/>
              <a:t>Afghanistan, Pakistan and the Eradication of Polio</a:t>
            </a:r>
          </a:p>
        </p:txBody>
      </p:sp>
      <p:sp>
        <p:nvSpPr>
          <p:cNvPr id="3" name="Content Placeholder 2">
            <a:extLst>
              <a:ext uri="{FF2B5EF4-FFF2-40B4-BE49-F238E27FC236}">
                <a16:creationId xmlns:a16="http://schemas.microsoft.com/office/drawing/2014/main" id="{3FB911B4-2D59-ED99-2455-00C8497604AC}"/>
              </a:ext>
            </a:extLst>
          </p:cNvPr>
          <p:cNvSpPr>
            <a:spLocks noGrp="1"/>
          </p:cNvSpPr>
          <p:nvPr>
            <p:ph idx="1"/>
          </p:nvPr>
        </p:nvSpPr>
        <p:spPr/>
        <p:txBody>
          <a:bodyPr>
            <a:normAutofit lnSpcReduction="10000"/>
          </a:bodyPr>
          <a:lstStyle/>
          <a:p>
            <a:r>
              <a:rPr lang="en-US" dirty="0"/>
              <a:t>Rotary was a pioneer in the fight against polio and started efforts in 1978 with a very ambitious goal to reach a polio-free world.</a:t>
            </a:r>
          </a:p>
          <a:p>
            <a:r>
              <a:rPr lang="en-US" dirty="0"/>
              <a:t>Today, the wild poliovirus is endemic in two countries, Pakistan and Afghanistan.</a:t>
            </a:r>
          </a:p>
          <a:p>
            <a:r>
              <a:rPr lang="en-US" dirty="0"/>
              <a:t>In 2022 in Afghanistan the wild poliovirus type 1 (WPV1) left two children paralyzed, whereas in Pakistan, 20 children were affected by the virus.</a:t>
            </a:r>
          </a:p>
          <a:p>
            <a:r>
              <a:rPr lang="en-US" dirty="0"/>
              <a:t>In 2011, during Ball State’s partnership with Kandahar University, funded by the U.S. State Department, we helped Kandahar University provide 100 student interns to the World Health Organization to vaccinate children in the southeastern provinces of Afghanistan.</a:t>
            </a:r>
          </a:p>
          <a:p>
            <a:endParaRPr lang="en-US" dirty="0"/>
          </a:p>
        </p:txBody>
      </p:sp>
      <p:sp>
        <p:nvSpPr>
          <p:cNvPr id="4" name="Slide Number Placeholder 3">
            <a:extLst>
              <a:ext uri="{FF2B5EF4-FFF2-40B4-BE49-F238E27FC236}">
                <a16:creationId xmlns:a16="http://schemas.microsoft.com/office/drawing/2014/main" id="{01FD08E9-FF61-3AE3-AFD2-E5DE3B0856A5}"/>
              </a:ext>
            </a:extLst>
          </p:cNvPr>
          <p:cNvSpPr>
            <a:spLocks noGrp="1"/>
          </p:cNvSpPr>
          <p:nvPr>
            <p:ph type="sldNum" sz="quarter" idx="12"/>
          </p:nvPr>
        </p:nvSpPr>
        <p:spPr/>
        <p:txBody>
          <a:bodyPr/>
          <a:lstStyle/>
          <a:p>
            <a:fld id="{48EB00E4-A5F4-4CE3-9C67-2858F55227A0}" type="slidenum">
              <a:rPr lang="en-US" smtClean="0"/>
              <a:t>29</a:t>
            </a:fld>
            <a:endParaRPr lang="en-US"/>
          </a:p>
        </p:txBody>
      </p:sp>
    </p:spTree>
    <p:extLst>
      <p:ext uri="{BB962C8B-B14F-4D97-AF65-F5344CB8AC3E}">
        <p14:creationId xmlns:p14="http://schemas.microsoft.com/office/powerpoint/2010/main" val="158570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BA73CAE7-44D2-48F8-A785-9227BDB1A4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2162" y="3066518"/>
            <a:ext cx="4509678" cy="1700512"/>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AAA1B676-764F-4D5E-BD28-A76BFD429AD6}"/>
              </a:ext>
            </a:extLst>
          </p:cNvPr>
          <p:cNvSpPr txBox="1"/>
          <p:nvPr/>
        </p:nvSpPr>
        <p:spPr>
          <a:xfrm>
            <a:off x="3868492" y="1760236"/>
            <a:ext cx="6942339" cy="1938992"/>
          </a:xfrm>
          <a:prstGeom prst="rect">
            <a:avLst/>
          </a:prstGeom>
          <a:noFill/>
        </p:spPr>
        <p:txBody>
          <a:bodyPr wrap="square" rtlCol="0">
            <a:spAutoFit/>
          </a:bodyPr>
          <a:lstStyle/>
          <a:p>
            <a:pPr algn="r"/>
            <a:r>
              <a:rPr lang="en-US" sz="12000" cap="all" dirty="0">
                <a:solidFill>
                  <a:srgbClr val="FF9900"/>
                </a:solidFill>
                <a:latin typeface="Arial Black" panose="020B0A04020102020204" pitchFamily="34" charset="0"/>
                <a:cs typeface="Arial" panose="020B0604020202020204" pitchFamily="34" charset="0"/>
              </a:rPr>
              <a:t>Lunch</a:t>
            </a:r>
          </a:p>
        </p:txBody>
      </p:sp>
      <p:pic>
        <p:nvPicPr>
          <p:cNvPr id="8" name="Picture 7" descr="A picture containing text, transport, wheel, gear&#10;&#10;Description automatically generated">
            <a:extLst>
              <a:ext uri="{FF2B5EF4-FFF2-40B4-BE49-F238E27FC236}">
                <a16:creationId xmlns:a16="http://schemas.microsoft.com/office/drawing/2014/main" id="{4681DA49-2436-44DE-88C6-E24B04DF2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860" y="3428999"/>
            <a:ext cx="1810459" cy="1810459"/>
          </a:xfrm>
          <a:prstGeom prst="rect">
            <a:avLst/>
          </a:prstGeom>
        </p:spPr>
      </p:pic>
    </p:spTree>
    <p:extLst>
      <p:ext uri="{BB962C8B-B14F-4D97-AF65-F5344CB8AC3E}">
        <p14:creationId xmlns:p14="http://schemas.microsoft.com/office/powerpoint/2010/main" val="4245042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97C7440-EEDE-F03C-54AC-7C2C28ED2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0"/>
            <a:ext cx="970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F2E60A2-62EB-ED04-8CEF-D16CB1C8F919}"/>
              </a:ext>
            </a:extLst>
          </p:cNvPr>
          <p:cNvSpPr>
            <a:spLocks noGrp="1"/>
          </p:cNvSpPr>
          <p:nvPr>
            <p:ph type="sldNum" sz="quarter" idx="12"/>
          </p:nvPr>
        </p:nvSpPr>
        <p:spPr/>
        <p:txBody>
          <a:bodyPr/>
          <a:lstStyle/>
          <a:p>
            <a:fld id="{48EB00E4-A5F4-4CE3-9C67-2858F55227A0}" type="slidenum">
              <a:rPr lang="en-US" smtClean="0"/>
              <a:t>30</a:t>
            </a:fld>
            <a:endParaRPr lang="en-US"/>
          </a:p>
        </p:txBody>
      </p:sp>
    </p:spTree>
    <p:extLst>
      <p:ext uri="{BB962C8B-B14F-4D97-AF65-F5344CB8AC3E}">
        <p14:creationId xmlns:p14="http://schemas.microsoft.com/office/powerpoint/2010/main" val="2492739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DA-76CA-3007-25BC-8E65CC625E3E}"/>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FBD4983C-85FD-3CF8-D399-D20F34FC779F}"/>
              </a:ext>
            </a:extLst>
          </p:cNvPr>
          <p:cNvSpPr>
            <a:spLocks noGrp="1"/>
          </p:cNvSpPr>
          <p:nvPr>
            <p:ph idx="1"/>
          </p:nvPr>
        </p:nvSpPr>
        <p:spPr>
          <a:xfrm>
            <a:off x="838200" y="1825624"/>
            <a:ext cx="10515600" cy="4962525"/>
          </a:xfrm>
        </p:spPr>
        <p:txBody>
          <a:bodyPr/>
          <a:lstStyle/>
          <a:p>
            <a:r>
              <a:rPr lang="en-US" dirty="0"/>
              <a:t>Democracy, freedom and prosperity in the developing world can only be achieved with the assistance of the United States.</a:t>
            </a:r>
          </a:p>
          <a:p>
            <a:r>
              <a:rPr lang="en-US" dirty="0"/>
              <a:t>Transition from authoritarianism to popular rule requires the education of leaders who understand and are committed to the principles of liberal democracy.</a:t>
            </a:r>
          </a:p>
          <a:p>
            <a:r>
              <a:rPr lang="en-US" dirty="0"/>
              <a:t>Rotary clubs, such as the one in Iowa City, Iowa, support democracy through such activities as a Rotary Working Conference in 2022 entitled “Democracy Under Fire:  Support Ukraine and Democracy in Eastern Europe.”</a:t>
            </a:r>
          </a:p>
          <a:p>
            <a:r>
              <a:rPr lang="en-US" dirty="0"/>
              <a:t>Perhaps your club will organize similar activities to support people’s aspirations for freedom and prosperity in the developing world.</a:t>
            </a:r>
          </a:p>
        </p:txBody>
      </p:sp>
      <p:sp>
        <p:nvSpPr>
          <p:cNvPr id="4" name="Slide Number Placeholder 3">
            <a:extLst>
              <a:ext uri="{FF2B5EF4-FFF2-40B4-BE49-F238E27FC236}">
                <a16:creationId xmlns:a16="http://schemas.microsoft.com/office/drawing/2014/main" id="{3862D07C-2FFB-0B45-35C1-487E90FF0492}"/>
              </a:ext>
            </a:extLst>
          </p:cNvPr>
          <p:cNvSpPr>
            <a:spLocks noGrp="1"/>
          </p:cNvSpPr>
          <p:nvPr>
            <p:ph type="sldNum" sz="quarter" idx="12"/>
          </p:nvPr>
        </p:nvSpPr>
        <p:spPr/>
        <p:txBody>
          <a:bodyPr/>
          <a:lstStyle/>
          <a:p>
            <a:fld id="{48EB00E4-A5F4-4CE3-9C67-2858F55227A0}" type="slidenum">
              <a:rPr lang="en-US" smtClean="0"/>
              <a:t>31</a:t>
            </a:fld>
            <a:endParaRPr lang="en-US"/>
          </a:p>
        </p:txBody>
      </p:sp>
    </p:spTree>
    <p:extLst>
      <p:ext uri="{BB962C8B-B14F-4D97-AF65-F5344CB8AC3E}">
        <p14:creationId xmlns:p14="http://schemas.microsoft.com/office/powerpoint/2010/main" val="3927728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3EFC0AD1-DA6E-4092-9FA7-66FE0E4222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53481" y="1016729"/>
            <a:ext cx="4354986" cy="3738184"/>
          </a:xfrm>
          <a:prstGeom prst="rect">
            <a:avLst/>
          </a:prstGeom>
        </p:spPr>
      </p:pic>
      <p:sp>
        <p:nvSpPr>
          <p:cNvPr id="8" name="TextBox 7">
            <a:extLst>
              <a:ext uri="{FF2B5EF4-FFF2-40B4-BE49-F238E27FC236}">
                <a16:creationId xmlns:a16="http://schemas.microsoft.com/office/drawing/2014/main" id="{2CDE17FB-B09A-4AFF-BE3C-AC28BD6FCF1C}"/>
              </a:ext>
            </a:extLst>
          </p:cNvPr>
          <p:cNvSpPr txBox="1"/>
          <p:nvPr/>
        </p:nvSpPr>
        <p:spPr>
          <a:xfrm>
            <a:off x="4527613" y="4800147"/>
            <a:ext cx="2246050" cy="830997"/>
          </a:xfrm>
          <a:prstGeom prst="rect">
            <a:avLst/>
          </a:prstGeom>
          <a:noFill/>
        </p:spPr>
        <p:txBody>
          <a:bodyPr wrap="square">
            <a:spAutoFit/>
          </a:bodyPr>
          <a:lstStyle/>
          <a:p>
            <a:r>
              <a:rPr lang="en-US" sz="4800" b="1" dirty="0">
                <a:solidFill>
                  <a:srgbClr val="FF9900"/>
                </a:solidFill>
                <a:latin typeface="Arial" panose="020B0604020202020204" pitchFamily="34" charset="0"/>
                <a:cs typeface="Arial" panose="020B0604020202020204" pitchFamily="34" charset="0"/>
              </a:rPr>
              <a:t>Emcee</a:t>
            </a:r>
          </a:p>
        </p:txBody>
      </p:sp>
      <p:sp>
        <p:nvSpPr>
          <p:cNvPr id="5" name="TextBox 4">
            <a:extLst>
              <a:ext uri="{FF2B5EF4-FFF2-40B4-BE49-F238E27FC236}">
                <a16:creationId xmlns:a16="http://schemas.microsoft.com/office/drawing/2014/main" id="{E5917297-BC3B-41C2-963B-D5597867C06F}"/>
              </a:ext>
            </a:extLst>
          </p:cNvPr>
          <p:cNvSpPr txBox="1"/>
          <p:nvPr/>
        </p:nvSpPr>
        <p:spPr>
          <a:xfrm>
            <a:off x="3630974" y="4154749"/>
            <a:ext cx="7794587" cy="1200329"/>
          </a:xfrm>
          <a:prstGeom prst="rect">
            <a:avLst/>
          </a:prstGeom>
          <a:noFill/>
        </p:spPr>
        <p:txBody>
          <a:bodyPr wrap="square" rtlCol="0">
            <a:spAutoFit/>
          </a:bodyPr>
          <a:lstStyle/>
          <a:p>
            <a:r>
              <a:rPr lang="en-US" sz="7200" dirty="0">
                <a:solidFill>
                  <a:srgbClr val="C00000"/>
                </a:solidFill>
                <a:latin typeface="Arial Black" panose="020B0A04020102020204" pitchFamily="34" charset="0"/>
              </a:rPr>
              <a:t>DALE BASHAM</a:t>
            </a:r>
          </a:p>
        </p:txBody>
      </p:sp>
      <p:pic>
        <p:nvPicPr>
          <p:cNvPr id="10" name="Picture 9" descr="A black and white logo&#10;&#10;Description automatically generated with medium confidence">
            <a:extLst>
              <a:ext uri="{FF2B5EF4-FFF2-40B4-BE49-F238E27FC236}">
                <a16:creationId xmlns:a16="http://schemas.microsoft.com/office/drawing/2014/main" id="{E468BBD4-2750-4225-8530-416A595B8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366" y="4951952"/>
            <a:ext cx="1448851" cy="1448851"/>
          </a:xfrm>
          <a:prstGeom prst="rect">
            <a:avLst/>
          </a:prstGeom>
        </p:spPr>
      </p:pic>
    </p:spTree>
    <p:extLst>
      <p:ext uri="{BB962C8B-B14F-4D97-AF65-F5344CB8AC3E}">
        <p14:creationId xmlns:p14="http://schemas.microsoft.com/office/powerpoint/2010/main" val="2777145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a:extLst>
              <a:ext uri="{FF2B5EF4-FFF2-40B4-BE49-F238E27FC236}">
                <a16:creationId xmlns:a16="http://schemas.microsoft.com/office/drawing/2014/main" id="{0887A20E-7D97-6A7E-1874-402319F76E22}"/>
              </a:ext>
            </a:extLst>
          </p:cNvPr>
          <p:cNvPicPr>
            <a:picLocks noChangeAspect="1"/>
          </p:cNvPicPr>
          <p:nvPr/>
        </p:nvPicPr>
        <p:blipFill rotWithShape="1">
          <a:blip r:embed="rId2">
            <a:extLst>
              <a:ext uri="{28A0092B-C50C-407E-A947-70E740481C1C}">
                <a14:useLocalDpi xmlns:a14="http://schemas.microsoft.com/office/drawing/2010/main" val="0"/>
              </a:ext>
            </a:extLst>
          </a:blip>
          <a:srcRect l="7440" r="6125"/>
          <a:stretch/>
        </p:blipFill>
        <p:spPr>
          <a:xfrm>
            <a:off x="546351" y="530594"/>
            <a:ext cx="8112868" cy="3571298"/>
          </a:xfrm>
          <a:prstGeom prst="rect">
            <a:avLst/>
          </a:prstGeom>
        </p:spPr>
      </p:pic>
      <p:pic>
        <p:nvPicPr>
          <p:cNvPr id="4" name="Picture 3">
            <a:extLst>
              <a:ext uri="{FF2B5EF4-FFF2-40B4-BE49-F238E27FC236}">
                <a16:creationId xmlns:a16="http://schemas.microsoft.com/office/drawing/2014/main" id="{FA8D940C-B9A9-4BC0-B604-50E185A4B16C}"/>
              </a:ext>
            </a:extLst>
          </p:cNvPr>
          <p:cNvPicPr>
            <a:picLocks noChangeAspect="1"/>
          </p:cNvPicPr>
          <p:nvPr/>
        </p:nvPicPr>
        <p:blipFill rotWithShape="1">
          <a:blip r:embed="rId3">
            <a:extLst>
              <a:ext uri="{28A0092B-C50C-407E-A947-70E740481C1C}">
                <a14:useLocalDpi xmlns:a14="http://schemas.microsoft.com/office/drawing/2010/main" val="0"/>
              </a:ext>
            </a:extLst>
          </a:blip>
          <a:srcRect l="23168" t="7763" r="19171" b="5689"/>
          <a:stretch/>
        </p:blipFill>
        <p:spPr>
          <a:xfrm>
            <a:off x="8035004" y="1948837"/>
            <a:ext cx="3787345" cy="4879620"/>
          </a:xfrm>
          <a:prstGeom prst="rect">
            <a:avLst/>
          </a:prstGeom>
        </p:spPr>
      </p:pic>
      <p:sp>
        <p:nvSpPr>
          <p:cNvPr id="3" name="TextBox 2">
            <a:extLst>
              <a:ext uri="{FF2B5EF4-FFF2-40B4-BE49-F238E27FC236}">
                <a16:creationId xmlns:a16="http://schemas.microsoft.com/office/drawing/2014/main" id="{9FADC9D7-9804-408C-A881-062CEF998A2A}"/>
              </a:ext>
            </a:extLst>
          </p:cNvPr>
          <p:cNvSpPr txBox="1"/>
          <p:nvPr/>
        </p:nvSpPr>
        <p:spPr>
          <a:xfrm>
            <a:off x="710119" y="3813627"/>
            <a:ext cx="7616760" cy="861774"/>
          </a:xfrm>
          <a:prstGeom prst="rect">
            <a:avLst/>
          </a:prstGeom>
          <a:noFill/>
        </p:spPr>
        <p:txBody>
          <a:bodyPr wrap="square" rtlCol="0">
            <a:spAutoFit/>
          </a:bodyPr>
          <a:lstStyle/>
          <a:p>
            <a:pPr algn="r"/>
            <a:r>
              <a:rPr lang="en-US" sz="5000" cap="all" dirty="0">
                <a:solidFill>
                  <a:srgbClr val="C00000"/>
                </a:solidFill>
                <a:latin typeface="Arial Black" panose="020B0A04020102020204" pitchFamily="34" charset="0"/>
              </a:rPr>
              <a:t>General Session 2</a:t>
            </a:r>
          </a:p>
        </p:txBody>
      </p:sp>
    </p:spTree>
    <p:extLst>
      <p:ext uri="{BB962C8B-B14F-4D97-AF65-F5344CB8AC3E}">
        <p14:creationId xmlns:p14="http://schemas.microsoft.com/office/powerpoint/2010/main" val="407876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4F73AF72-0129-49D9-88B9-B28F0999CF35}"/>
              </a:ext>
            </a:extLst>
          </p:cNvPr>
          <p:cNvPicPr>
            <a:picLocks noChangeAspect="1"/>
          </p:cNvPicPr>
          <p:nvPr/>
        </p:nvPicPr>
        <p:blipFill rotWithShape="1">
          <a:blip r:embed="rId2">
            <a:extLst>
              <a:ext uri="{28A0092B-C50C-407E-A947-70E740481C1C}">
                <a14:useLocalDpi xmlns:a14="http://schemas.microsoft.com/office/drawing/2010/main" val="0"/>
              </a:ext>
            </a:extLst>
          </a:blip>
          <a:srcRect l="17419" t="7459" r="14897"/>
          <a:stretch/>
        </p:blipFill>
        <p:spPr>
          <a:xfrm>
            <a:off x="8593322" y="508011"/>
            <a:ext cx="3304320" cy="3877986"/>
          </a:xfrm>
          <a:prstGeom prst="rect">
            <a:avLst/>
          </a:prstGeom>
        </p:spPr>
      </p:pic>
      <p:sp>
        <p:nvSpPr>
          <p:cNvPr id="2" name="TextBox 1">
            <a:extLst>
              <a:ext uri="{FF2B5EF4-FFF2-40B4-BE49-F238E27FC236}">
                <a16:creationId xmlns:a16="http://schemas.microsoft.com/office/drawing/2014/main" id="{D313B7A2-BD61-4FFA-BB9D-08DF0EA72CCD}"/>
              </a:ext>
            </a:extLst>
          </p:cNvPr>
          <p:cNvSpPr txBox="1"/>
          <p:nvPr/>
        </p:nvSpPr>
        <p:spPr>
          <a:xfrm>
            <a:off x="186430" y="4323421"/>
            <a:ext cx="8581275" cy="1200329"/>
          </a:xfrm>
          <a:prstGeom prst="rect">
            <a:avLst/>
          </a:prstGeom>
          <a:noFill/>
        </p:spPr>
        <p:txBody>
          <a:bodyPr wrap="square" rtlCol="0">
            <a:spAutoFit/>
          </a:bodyPr>
          <a:lstStyle/>
          <a:p>
            <a:r>
              <a:rPr lang="en-US" sz="7200" dirty="0">
                <a:solidFill>
                  <a:srgbClr val="0033CC"/>
                </a:solidFill>
                <a:latin typeface="Arial Black" panose="020B0A04020102020204" pitchFamily="34" charset="0"/>
              </a:rPr>
              <a:t>DALE BASHAM</a:t>
            </a:r>
          </a:p>
        </p:txBody>
      </p:sp>
      <p:sp>
        <p:nvSpPr>
          <p:cNvPr id="10" name="TextBox 9">
            <a:extLst>
              <a:ext uri="{FF2B5EF4-FFF2-40B4-BE49-F238E27FC236}">
                <a16:creationId xmlns:a16="http://schemas.microsoft.com/office/drawing/2014/main" id="{CB99054F-AEF2-47B1-8CA9-BC3E36A81ADC}"/>
              </a:ext>
            </a:extLst>
          </p:cNvPr>
          <p:cNvSpPr txBox="1"/>
          <p:nvPr/>
        </p:nvSpPr>
        <p:spPr>
          <a:xfrm>
            <a:off x="1376032" y="4448573"/>
            <a:ext cx="7794046" cy="1569660"/>
          </a:xfrm>
          <a:prstGeom prst="rect">
            <a:avLst/>
          </a:prstGeom>
          <a:noFill/>
        </p:spPr>
        <p:txBody>
          <a:bodyPr wrap="square">
            <a:spAutoFit/>
          </a:bodyPr>
          <a:lstStyle/>
          <a:p>
            <a:r>
              <a:rPr lang="en-US" sz="3000" b="1" dirty="0">
                <a:solidFill>
                  <a:srgbClr val="FF9900"/>
                </a:solidFill>
                <a:latin typeface="Arial" panose="020B0604020202020204" pitchFamily="34" charset="0"/>
                <a:cs typeface="Arial" panose="020B0604020202020204" pitchFamily="34" charset="0"/>
              </a:rPr>
              <a:t> </a:t>
            </a:r>
          </a:p>
          <a:p>
            <a:r>
              <a:rPr lang="en-US" sz="6600" b="1" dirty="0">
                <a:solidFill>
                  <a:srgbClr val="FF9900"/>
                </a:solidFill>
                <a:latin typeface="Arial" panose="020B0604020202020204" pitchFamily="34" charset="0"/>
                <a:cs typeface="Arial" panose="020B0604020202020204" pitchFamily="34" charset="0"/>
              </a:rPr>
              <a:t>Emcee</a:t>
            </a:r>
          </a:p>
        </p:txBody>
      </p:sp>
      <p:pic>
        <p:nvPicPr>
          <p:cNvPr id="12" name="Picture 11" descr="A picture containing text, transport, wheel, gear&#10;&#10;Description automatically generated">
            <a:extLst>
              <a:ext uri="{FF2B5EF4-FFF2-40B4-BE49-F238E27FC236}">
                <a16:creationId xmlns:a16="http://schemas.microsoft.com/office/drawing/2014/main" id="{1B1EEE6B-238E-4BFB-A18F-778B0E6FA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6761" y="3876750"/>
            <a:ext cx="694616" cy="694616"/>
          </a:xfrm>
          <a:prstGeom prst="rect">
            <a:avLst/>
          </a:prstGeom>
        </p:spPr>
      </p:pic>
    </p:spTree>
    <p:extLst>
      <p:ext uri="{BB962C8B-B14F-4D97-AF65-F5344CB8AC3E}">
        <p14:creationId xmlns:p14="http://schemas.microsoft.com/office/powerpoint/2010/main" val="273372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10974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19CBEA5-2646-4B2B-BE45-FCDEEA2CF4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38009" y="3254169"/>
            <a:ext cx="6474945" cy="2441575"/>
          </a:xfrm>
          <a:prstGeom prst="rect">
            <a:avLst/>
          </a:prstGeom>
        </p:spPr>
      </p:pic>
      <p:sp>
        <p:nvSpPr>
          <p:cNvPr id="3" name="TextBox 2">
            <a:extLst>
              <a:ext uri="{FF2B5EF4-FFF2-40B4-BE49-F238E27FC236}">
                <a16:creationId xmlns:a16="http://schemas.microsoft.com/office/drawing/2014/main" id="{84F6DAD1-A19A-42EF-967D-462595C68DD0}"/>
              </a:ext>
            </a:extLst>
          </p:cNvPr>
          <p:cNvSpPr txBox="1"/>
          <p:nvPr/>
        </p:nvSpPr>
        <p:spPr>
          <a:xfrm>
            <a:off x="335280" y="2157275"/>
            <a:ext cx="11744955" cy="1107996"/>
          </a:xfrm>
          <a:prstGeom prst="rect">
            <a:avLst/>
          </a:prstGeom>
          <a:noFill/>
        </p:spPr>
        <p:txBody>
          <a:bodyPr wrap="square" rtlCol="0">
            <a:spAutoFit/>
          </a:bodyPr>
          <a:lstStyle/>
          <a:p>
            <a:r>
              <a:rPr lang="en-US" sz="6600" cap="all" dirty="0">
                <a:solidFill>
                  <a:srgbClr val="FF9900"/>
                </a:solidFill>
                <a:latin typeface="Arial Black" panose="020B0A04020102020204" pitchFamily="34" charset="0"/>
              </a:rPr>
              <a:t>Dr. Kenneth Holland</a:t>
            </a:r>
          </a:p>
        </p:txBody>
      </p:sp>
      <p:pic>
        <p:nvPicPr>
          <p:cNvPr id="6" name="Picture 5" descr="A black and white logo&#10;&#10;Description automatically generated with medium confidence">
            <a:extLst>
              <a:ext uri="{FF2B5EF4-FFF2-40B4-BE49-F238E27FC236}">
                <a16:creationId xmlns:a16="http://schemas.microsoft.com/office/drawing/2014/main" id="{C2AD3289-3FCB-4814-B4B5-D2D0976CA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9842"/>
            <a:ext cx="2003782" cy="2003782"/>
          </a:xfrm>
          <a:prstGeom prst="rect">
            <a:avLst/>
          </a:prstGeom>
        </p:spPr>
      </p:pic>
      <p:sp>
        <p:nvSpPr>
          <p:cNvPr id="4" name="TextBox 3">
            <a:extLst>
              <a:ext uri="{FF2B5EF4-FFF2-40B4-BE49-F238E27FC236}">
                <a16:creationId xmlns:a16="http://schemas.microsoft.com/office/drawing/2014/main" id="{D9D333FB-B932-4FB1-8E40-ABECC3598492}"/>
              </a:ext>
            </a:extLst>
          </p:cNvPr>
          <p:cNvSpPr txBox="1"/>
          <p:nvPr/>
        </p:nvSpPr>
        <p:spPr>
          <a:xfrm>
            <a:off x="1927090" y="2775925"/>
            <a:ext cx="3062795" cy="1200329"/>
          </a:xfrm>
          <a:prstGeom prst="rect">
            <a:avLst/>
          </a:prstGeom>
          <a:noFill/>
        </p:spPr>
        <p:txBody>
          <a:bodyPr wrap="square" rtlCol="0">
            <a:spAutoFit/>
          </a:bodyPr>
          <a:lstStyle/>
          <a:p>
            <a:r>
              <a:rPr lang="en-US" sz="7200" b="1" dirty="0">
                <a:solidFill>
                  <a:srgbClr val="C00000"/>
                </a:solidFill>
                <a:latin typeface="Arial" panose="020B0604020202020204" pitchFamily="34" charset="0"/>
                <a:cs typeface="Arial" panose="020B0604020202020204" pitchFamily="34" charset="0"/>
              </a:rPr>
              <a:t>6560</a:t>
            </a:r>
          </a:p>
        </p:txBody>
      </p:sp>
    </p:spTree>
    <p:extLst>
      <p:ext uri="{BB962C8B-B14F-4D97-AF65-F5344CB8AC3E}">
        <p14:creationId xmlns:p14="http://schemas.microsoft.com/office/powerpoint/2010/main" val="401607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A5E0-415B-A673-D5DB-C4F7F6FE0BB4}"/>
              </a:ext>
            </a:extLst>
          </p:cNvPr>
          <p:cNvSpPr>
            <a:spLocks noGrp="1"/>
          </p:cNvSpPr>
          <p:nvPr>
            <p:ph type="ctrTitle"/>
          </p:nvPr>
        </p:nvSpPr>
        <p:spPr>
          <a:xfrm>
            <a:off x="1644650" y="379413"/>
            <a:ext cx="9144000" cy="2387600"/>
          </a:xfrm>
        </p:spPr>
        <p:txBody>
          <a:bodyPr/>
          <a:lstStyle/>
          <a:p>
            <a:r>
              <a:rPr lang="en-US" dirty="0"/>
              <a:t>Educating Leaders in Nations Struggling to be Free</a:t>
            </a:r>
          </a:p>
        </p:txBody>
      </p:sp>
      <p:sp>
        <p:nvSpPr>
          <p:cNvPr id="3" name="Subtitle 2">
            <a:extLst>
              <a:ext uri="{FF2B5EF4-FFF2-40B4-BE49-F238E27FC236}">
                <a16:creationId xmlns:a16="http://schemas.microsoft.com/office/drawing/2014/main" id="{4D18E77F-0DF7-687E-05E8-6E72BA6A2DD6}"/>
              </a:ext>
            </a:extLst>
          </p:cNvPr>
          <p:cNvSpPr>
            <a:spLocks noGrp="1"/>
          </p:cNvSpPr>
          <p:nvPr>
            <p:ph type="subTitle" idx="1"/>
          </p:nvPr>
        </p:nvSpPr>
        <p:spPr>
          <a:xfrm>
            <a:off x="1200150" y="2916238"/>
            <a:ext cx="10058400" cy="3725862"/>
          </a:xfrm>
        </p:spPr>
        <p:txBody>
          <a:bodyPr>
            <a:noAutofit/>
          </a:bodyPr>
          <a:lstStyle/>
          <a:p>
            <a:r>
              <a:rPr lang="en-US" sz="2800" dirty="0"/>
              <a:t>Dr. Kenneth Holland</a:t>
            </a:r>
          </a:p>
          <a:p>
            <a:r>
              <a:rPr lang="en-US" sz="2800" dirty="0"/>
              <a:t>President Emeritus</a:t>
            </a:r>
          </a:p>
          <a:p>
            <a:r>
              <a:rPr lang="en-US" sz="2800" dirty="0"/>
              <a:t>American University of Afghanistan</a:t>
            </a:r>
          </a:p>
          <a:p>
            <a:r>
              <a:rPr lang="en-US" sz="2800" dirty="0"/>
              <a:t>Presentation to Rotary Land of Lincoln President-Elect Training Seminar</a:t>
            </a:r>
          </a:p>
          <a:p>
            <a:r>
              <a:rPr lang="en-US" sz="2800" dirty="0"/>
              <a:t>March 18, 2023</a:t>
            </a:r>
          </a:p>
          <a:p>
            <a:r>
              <a:rPr lang="en-US" sz="2800" dirty="0"/>
              <a:t>Effingham, IL</a:t>
            </a:r>
          </a:p>
        </p:txBody>
      </p:sp>
      <p:sp>
        <p:nvSpPr>
          <p:cNvPr id="4" name="Slide Number Placeholder 3">
            <a:extLst>
              <a:ext uri="{FF2B5EF4-FFF2-40B4-BE49-F238E27FC236}">
                <a16:creationId xmlns:a16="http://schemas.microsoft.com/office/drawing/2014/main" id="{88F4C486-3B70-4548-801F-FAA338EE1C31}"/>
              </a:ext>
            </a:extLst>
          </p:cNvPr>
          <p:cNvSpPr>
            <a:spLocks noGrp="1"/>
          </p:cNvSpPr>
          <p:nvPr>
            <p:ph type="sldNum" sz="quarter" idx="12"/>
          </p:nvPr>
        </p:nvSpPr>
        <p:spPr/>
        <p:txBody>
          <a:bodyPr/>
          <a:lstStyle/>
          <a:p>
            <a:fld id="{48EB00E4-A5F4-4CE3-9C67-2858F55227A0}" type="slidenum">
              <a:rPr lang="en-US" smtClean="0"/>
              <a:t>6</a:t>
            </a:fld>
            <a:endParaRPr lang="en-US"/>
          </a:p>
        </p:txBody>
      </p:sp>
    </p:spTree>
    <p:extLst>
      <p:ext uri="{BB962C8B-B14F-4D97-AF65-F5344CB8AC3E}">
        <p14:creationId xmlns:p14="http://schemas.microsoft.com/office/powerpoint/2010/main" val="351355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D023-32D9-BCDC-F5C0-53595F5D5008}"/>
              </a:ext>
            </a:extLst>
          </p:cNvPr>
          <p:cNvPicPr>
            <a:picLocks noChangeAspect="1"/>
          </p:cNvPicPr>
          <p:nvPr/>
        </p:nvPicPr>
        <p:blipFill>
          <a:blip r:embed="rId2"/>
          <a:stretch>
            <a:fillRect/>
          </a:stretch>
        </p:blipFill>
        <p:spPr>
          <a:xfrm>
            <a:off x="0" y="404460"/>
            <a:ext cx="12192000" cy="6049080"/>
          </a:xfrm>
          <a:prstGeom prst="rect">
            <a:avLst/>
          </a:prstGeom>
        </p:spPr>
      </p:pic>
      <p:sp>
        <p:nvSpPr>
          <p:cNvPr id="2" name="Slide Number Placeholder 1">
            <a:extLst>
              <a:ext uri="{FF2B5EF4-FFF2-40B4-BE49-F238E27FC236}">
                <a16:creationId xmlns:a16="http://schemas.microsoft.com/office/drawing/2014/main" id="{DDAA5AFA-AF36-AB25-1A11-D8F63463FA7B}"/>
              </a:ext>
            </a:extLst>
          </p:cNvPr>
          <p:cNvSpPr>
            <a:spLocks noGrp="1"/>
          </p:cNvSpPr>
          <p:nvPr>
            <p:ph type="sldNum" sz="quarter" idx="12"/>
          </p:nvPr>
        </p:nvSpPr>
        <p:spPr/>
        <p:txBody>
          <a:bodyPr/>
          <a:lstStyle/>
          <a:p>
            <a:fld id="{48EB00E4-A5F4-4CE3-9C67-2858F55227A0}" type="slidenum">
              <a:rPr lang="en-US" smtClean="0"/>
              <a:t>7</a:t>
            </a:fld>
            <a:endParaRPr lang="en-US"/>
          </a:p>
        </p:txBody>
      </p:sp>
    </p:spTree>
    <p:extLst>
      <p:ext uri="{BB962C8B-B14F-4D97-AF65-F5344CB8AC3E}">
        <p14:creationId xmlns:p14="http://schemas.microsoft.com/office/powerpoint/2010/main" val="215601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FF7973-ABBA-50BC-3D4E-7D67E3DE4117}"/>
              </a:ext>
            </a:extLst>
          </p:cNvPr>
          <p:cNvPicPr>
            <a:picLocks noChangeAspect="1"/>
          </p:cNvPicPr>
          <p:nvPr/>
        </p:nvPicPr>
        <p:blipFill>
          <a:blip r:embed="rId2"/>
          <a:stretch>
            <a:fillRect/>
          </a:stretch>
        </p:blipFill>
        <p:spPr>
          <a:xfrm>
            <a:off x="1370670" y="0"/>
            <a:ext cx="9450659" cy="6858000"/>
          </a:xfrm>
          <a:prstGeom prst="rect">
            <a:avLst/>
          </a:prstGeom>
        </p:spPr>
      </p:pic>
      <p:sp>
        <p:nvSpPr>
          <p:cNvPr id="2" name="Slide Number Placeholder 1">
            <a:extLst>
              <a:ext uri="{FF2B5EF4-FFF2-40B4-BE49-F238E27FC236}">
                <a16:creationId xmlns:a16="http://schemas.microsoft.com/office/drawing/2014/main" id="{CB2D4830-3E3C-49CF-376C-F0A5E6CBF26D}"/>
              </a:ext>
            </a:extLst>
          </p:cNvPr>
          <p:cNvSpPr>
            <a:spLocks noGrp="1"/>
          </p:cNvSpPr>
          <p:nvPr>
            <p:ph type="sldNum" sz="quarter" idx="12"/>
          </p:nvPr>
        </p:nvSpPr>
        <p:spPr/>
        <p:txBody>
          <a:bodyPr/>
          <a:lstStyle/>
          <a:p>
            <a:fld id="{48EB00E4-A5F4-4CE3-9C67-2858F55227A0}" type="slidenum">
              <a:rPr lang="en-US" smtClean="0"/>
              <a:t>8</a:t>
            </a:fld>
            <a:endParaRPr lang="en-US"/>
          </a:p>
        </p:txBody>
      </p:sp>
    </p:spTree>
    <p:extLst>
      <p:ext uri="{BB962C8B-B14F-4D97-AF65-F5344CB8AC3E}">
        <p14:creationId xmlns:p14="http://schemas.microsoft.com/office/powerpoint/2010/main" val="327330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33F2-E75B-CF80-AB3D-EBA2CEF220A9}"/>
              </a:ext>
            </a:extLst>
          </p:cNvPr>
          <p:cNvSpPr>
            <a:spLocks noGrp="1"/>
          </p:cNvSpPr>
          <p:nvPr>
            <p:ph type="title"/>
          </p:nvPr>
        </p:nvSpPr>
        <p:spPr>
          <a:xfrm>
            <a:off x="82550" y="365125"/>
            <a:ext cx="11950700" cy="1325563"/>
          </a:xfrm>
        </p:spPr>
        <p:txBody>
          <a:bodyPr>
            <a:normAutofit fontScale="90000"/>
          </a:bodyPr>
          <a:lstStyle/>
          <a:p>
            <a:pPr algn="ctr"/>
            <a:r>
              <a:rPr lang="en-US" dirty="0"/>
              <a:t>Office of Transition Initiatives (OTI)</a:t>
            </a:r>
            <a:br>
              <a:rPr lang="en-US" dirty="0"/>
            </a:br>
            <a:r>
              <a:rPr lang="en-US" dirty="0"/>
              <a:t>United States Agency for International Development (USAID)</a:t>
            </a:r>
          </a:p>
        </p:txBody>
      </p:sp>
      <p:sp>
        <p:nvSpPr>
          <p:cNvPr id="3" name="Content Placeholder 2">
            <a:extLst>
              <a:ext uri="{FF2B5EF4-FFF2-40B4-BE49-F238E27FC236}">
                <a16:creationId xmlns:a16="http://schemas.microsoft.com/office/drawing/2014/main" id="{0DF15159-A7F1-A193-72DA-3A012E8852AD}"/>
              </a:ext>
            </a:extLst>
          </p:cNvPr>
          <p:cNvSpPr>
            <a:spLocks noGrp="1"/>
          </p:cNvSpPr>
          <p:nvPr>
            <p:ph idx="1"/>
          </p:nvPr>
        </p:nvSpPr>
        <p:spPr>
          <a:xfrm>
            <a:off x="838200" y="2370137"/>
            <a:ext cx="10515600" cy="4351338"/>
          </a:xfrm>
        </p:spPr>
        <p:txBody>
          <a:bodyPr>
            <a:normAutofit/>
          </a:bodyPr>
          <a:lstStyle/>
          <a:p>
            <a:r>
              <a:rPr lang="en-US" dirty="0"/>
              <a:t>OTI supports U.S. foreign policy objectives by helping local partners advance peace and democracy. </a:t>
            </a:r>
          </a:p>
          <a:p>
            <a:r>
              <a:rPr lang="en-US" dirty="0"/>
              <a:t>OTI provides fast, flexible, short-term assistance targeted at key political transition and stabilization needs.  </a:t>
            </a:r>
          </a:p>
          <a:p>
            <a:r>
              <a:rPr lang="en-US" dirty="0"/>
              <a:t>OTI promotes reconciliation, supports emerging independent media, and fosters peace and democracy through innovative programming.</a:t>
            </a:r>
          </a:p>
          <a:p>
            <a:r>
              <a:rPr lang="en-US" dirty="0"/>
              <a:t>In countries transitioning from authoritarianism to democracy, from violence to peace, or following a fragile peace, OTI’s programs serve as catalysts for positive political change. </a:t>
            </a:r>
          </a:p>
        </p:txBody>
      </p:sp>
      <p:sp>
        <p:nvSpPr>
          <p:cNvPr id="4" name="Slide Number Placeholder 3">
            <a:extLst>
              <a:ext uri="{FF2B5EF4-FFF2-40B4-BE49-F238E27FC236}">
                <a16:creationId xmlns:a16="http://schemas.microsoft.com/office/drawing/2014/main" id="{295A51F7-88F7-CE10-0932-5EECEAD21364}"/>
              </a:ext>
            </a:extLst>
          </p:cNvPr>
          <p:cNvSpPr>
            <a:spLocks noGrp="1"/>
          </p:cNvSpPr>
          <p:nvPr>
            <p:ph type="sldNum" sz="quarter" idx="12"/>
          </p:nvPr>
        </p:nvSpPr>
        <p:spPr/>
        <p:txBody>
          <a:bodyPr/>
          <a:lstStyle/>
          <a:p>
            <a:fld id="{48EB00E4-A5F4-4CE3-9C67-2858F55227A0}" type="slidenum">
              <a:rPr lang="en-US" smtClean="0"/>
              <a:t>9</a:t>
            </a:fld>
            <a:endParaRPr lang="en-US"/>
          </a:p>
        </p:txBody>
      </p:sp>
    </p:spTree>
    <p:extLst>
      <p:ext uri="{BB962C8B-B14F-4D97-AF65-F5344CB8AC3E}">
        <p14:creationId xmlns:p14="http://schemas.microsoft.com/office/powerpoint/2010/main" val="452246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4139</TotalTime>
  <Words>1627</Words>
  <Application>Microsoft Office PowerPoint</Application>
  <PresentationFormat>Widescreen</PresentationFormat>
  <Paragraphs>181</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Calibri Light</vt:lpstr>
      <vt:lpstr>Rockwell</vt:lpstr>
      <vt:lpstr>Office Theme</vt:lpstr>
      <vt:lpstr>PowerPoint Presentation</vt:lpstr>
      <vt:lpstr>PowerPoint Presentation</vt:lpstr>
      <vt:lpstr>PowerPoint Presentation</vt:lpstr>
      <vt:lpstr>PowerPoint Presentation</vt:lpstr>
      <vt:lpstr>PowerPoint Presentation</vt:lpstr>
      <vt:lpstr>Educating Leaders in Nations Struggling to be Free</vt:lpstr>
      <vt:lpstr>PowerPoint Presentation</vt:lpstr>
      <vt:lpstr>PowerPoint Presentation</vt:lpstr>
      <vt:lpstr>Office of Transition Initiatives (OTI) United States Agency for International Development (USAID)</vt:lpstr>
      <vt:lpstr>PowerPoint Presentation</vt:lpstr>
      <vt:lpstr>Transition to Democracy is Gradual</vt:lpstr>
      <vt:lpstr>Countries Where I Have Helped Develop Higher Education</vt:lpstr>
      <vt:lpstr>My Efforts to Educate Leaders in Four Developing Countries</vt:lpstr>
      <vt:lpstr>My Speech to First-Year Students at the American University of Afghanistan</vt:lpstr>
      <vt:lpstr>Hope for Democracy in Iraq</vt:lpstr>
      <vt:lpstr>Hope for Democracy in Iraq</vt:lpstr>
      <vt:lpstr>PowerPoint Presentation</vt:lpstr>
      <vt:lpstr>Myanmar The Yangon School of Political Science</vt:lpstr>
      <vt:lpstr>Hope for Democracy in Myanmar</vt:lpstr>
      <vt:lpstr>U.S. Department of State Press Release, January 31, 2023</vt:lpstr>
      <vt:lpstr>PowerPoint Presentation</vt:lpstr>
      <vt:lpstr>Pakistan’s Evolution toward Liberal Democracy</vt:lpstr>
      <vt:lpstr>PowerPoint Presentation</vt:lpstr>
      <vt:lpstr>PowerPoint Presentation</vt:lpstr>
      <vt:lpstr>Hope for Democracy in Afghanistan</vt:lpstr>
      <vt:lpstr>Hope for Democracy in Afghanistan</vt:lpstr>
      <vt:lpstr>PowerPoint Presentation</vt:lpstr>
      <vt:lpstr>Rotary’s Endorsement of the Spread of Democracy</vt:lpstr>
      <vt:lpstr>Afghanistan, Pakistan and the Eradication of Polio</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Basham</dc:creator>
  <cp:lastModifiedBy>Dale Basham</cp:lastModifiedBy>
  <cp:revision>18</cp:revision>
  <dcterms:created xsi:type="dcterms:W3CDTF">2022-02-20T22:09:56Z</dcterms:created>
  <dcterms:modified xsi:type="dcterms:W3CDTF">2023-02-23T23:28:41Z</dcterms:modified>
</cp:coreProperties>
</file>